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handoutMasterIdLst>
    <p:handoutMasterId r:id="rId17"/>
  </p:handoutMasterIdLst>
  <p:sldIdLst>
    <p:sldId id="257" r:id="rId2"/>
    <p:sldId id="261" r:id="rId3"/>
    <p:sldId id="262" r:id="rId4"/>
    <p:sldId id="263" r:id="rId5"/>
    <p:sldId id="259" r:id="rId6"/>
    <p:sldId id="264" r:id="rId7"/>
    <p:sldId id="275" r:id="rId8"/>
    <p:sldId id="277" r:id="rId9"/>
    <p:sldId id="268" r:id="rId10"/>
    <p:sldId id="278" r:id="rId11"/>
    <p:sldId id="280" r:id="rId12"/>
    <p:sldId id="281" r:id="rId13"/>
    <p:sldId id="282" r:id="rId14"/>
    <p:sldId id="283" r:id="rId15"/>
    <p:sldId id="27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1171" autoAdjust="0"/>
    <p:restoredTop sz="94660"/>
  </p:normalViewPr>
  <p:slideViewPr>
    <p:cSldViewPr>
      <p:cViewPr varScale="1">
        <p:scale>
          <a:sx n="133" d="100"/>
          <a:sy n="133" d="100"/>
        </p:scale>
        <p:origin x="-1240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26841-59F8-447D-B597-46E01DBCEA38}" type="datetimeFigureOut">
              <a:rPr lang="en-GB" smtClean="0"/>
              <a:pPr/>
              <a:t>4/26/15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BA08C-9D0F-48A0-AB95-21B63A7CACD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4/26/15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4/26/15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4/26/15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4/26/15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4/26/15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4/26/15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4/26/15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4/26/15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4/26/15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4/26/15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4/26/15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F715C-0B50-4C1E-B88D-841440559C15}" type="datetimeFigureOut">
              <a:rPr lang="en-GB" smtClean="0"/>
              <a:pPr/>
              <a:t>4/26/15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675456"/>
            <a:ext cx="9937104" cy="7992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Content Placeholder 3" descr="http://www.ukimmigrationbarristers.com/blog/wp-content/uploads/2013/03/keep-calm-british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908720"/>
            <a:ext cx="468052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676456" cy="5661248"/>
          </a:xfrm>
        </p:spPr>
        <p:txBody>
          <a:bodyPr>
            <a:normAutofit fontScale="92500" lnSpcReduction="20000"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Democracy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Britain is a democracy – this means that the people in Britain vote for the people who make the laws and decide how the country is run. If we didn’t have a democracy, just one person might be able to make all the laws and that would not be fair.</a:t>
            </a:r>
          </a:p>
          <a:p>
            <a:pPr>
              <a:buNone/>
            </a:pPr>
            <a:endParaRPr lang="en-GB" sz="4000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676456" cy="5661248"/>
          </a:xfrm>
        </p:spPr>
        <p:txBody>
          <a:bodyPr>
            <a:normAutofit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The rule of the law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In Britain we have a police force who make sure people do not do the wrong thing and break the law – this means that we are safe.</a:t>
            </a:r>
          </a:p>
          <a:p>
            <a:pPr>
              <a:buNone/>
            </a:pPr>
            <a:endParaRPr lang="en-GB" sz="4000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676456" cy="5661248"/>
          </a:xfrm>
        </p:spPr>
        <p:txBody>
          <a:bodyPr>
            <a:normAutofit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Individual Liberty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In Britain, as long as we do not break the law, we can live as we choose to and have our own opinions about things.</a:t>
            </a:r>
          </a:p>
          <a:p>
            <a:pPr>
              <a:buNone/>
            </a:pPr>
            <a:endParaRPr lang="en-GB" sz="4000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Mutual Respect</a:t>
            </a:r>
          </a:p>
          <a:p>
            <a:pPr marL="0" indent="0">
              <a:buNone/>
            </a:pPr>
            <a:r>
              <a:rPr lang="en-GB" sz="4000" dirty="0" smtClean="0">
                <a:latin typeface="Comic Sans MS" pitchFamily="66" charset="0"/>
              </a:rPr>
              <a:t>We might not always agree with other people, but we try to show respect for their thoughts and feelings.</a:t>
            </a:r>
          </a:p>
          <a:p>
            <a:pPr marL="0" indent="0">
              <a:buNone/>
            </a:pPr>
            <a:r>
              <a:rPr lang="en-GB" sz="4000" dirty="0" smtClean="0">
                <a:latin typeface="Comic Sans MS" pitchFamily="66" charset="0"/>
              </a:rPr>
              <a:t>We can give respect to others and we can expect other people to show us respect.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r>
              <a:rPr lang="en-GB" sz="5400" b="1" dirty="0" smtClean="0">
                <a:latin typeface="Comic Sans MS" pitchFamily="66" charset="0"/>
              </a:rPr>
              <a:t>Tolerance of those of different faiths and beliefs</a:t>
            </a:r>
          </a:p>
          <a:p>
            <a:pPr marL="0" indent="0">
              <a:buNone/>
            </a:pPr>
            <a:r>
              <a:rPr lang="en-GB" sz="4000" dirty="0" smtClean="0">
                <a:latin typeface="Comic Sans MS" pitchFamily="66" charset="0"/>
              </a:rPr>
              <a:t>In Britain we accept that other people might have different beliefs than ours and they may believe in different religions.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Let’s look at that list of </a:t>
            </a:r>
            <a:br>
              <a:rPr lang="en-GB" dirty="0" smtClean="0">
                <a:latin typeface="Comic Sans MS" pitchFamily="66" charset="0"/>
              </a:rPr>
            </a:br>
            <a:r>
              <a:rPr lang="en-GB" b="1" dirty="0" smtClean="0">
                <a:latin typeface="Comic Sans MS" pitchFamily="66" charset="0"/>
              </a:rPr>
              <a:t>British Values </a:t>
            </a:r>
            <a:r>
              <a:rPr lang="en-GB" dirty="0" smtClean="0">
                <a:latin typeface="Comic Sans MS" pitchFamily="66" charset="0"/>
              </a:rPr>
              <a:t>again: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4248472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latin typeface="Comic Sans MS" pitchFamily="66" charset="0"/>
              </a:rPr>
              <a:t>democracy</a:t>
            </a:r>
          </a:p>
          <a:p>
            <a:r>
              <a:rPr lang="en-GB" sz="4000" b="1" dirty="0" smtClean="0">
                <a:latin typeface="Comic Sans MS" pitchFamily="66" charset="0"/>
              </a:rPr>
              <a:t>the rule of law</a:t>
            </a:r>
          </a:p>
          <a:p>
            <a:r>
              <a:rPr lang="en-GB" sz="4000" b="1" dirty="0" smtClean="0">
                <a:latin typeface="Comic Sans MS" pitchFamily="66" charset="0"/>
              </a:rPr>
              <a:t>individual liberty</a:t>
            </a:r>
          </a:p>
          <a:p>
            <a:r>
              <a:rPr lang="en-GB" sz="4000" b="1" dirty="0" smtClean="0">
                <a:latin typeface="Comic Sans MS" pitchFamily="66" charset="0"/>
              </a:rPr>
              <a:t>mutual respect</a:t>
            </a:r>
          </a:p>
          <a:p>
            <a:r>
              <a:rPr lang="en-GB" sz="4000" b="1" dirty="0" smtClean="0">
                <a:latin typeface="Comic Sans MS" pitchFamily="66" charset="0"/>
              </a:rPr>
              <a:t>tolerance of those of different faiths and beliefs</a:t>
            </a:r>
            <a:endParaRPr lang="en-GB" sz="4000" b="1" dirty="0">
              <a:latin typeface="Comic Sans MS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520" y="571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Take a moment to think about how lucky we are to</a:t>
            </a:r>
            <a:r>
              <a:rPr kumimoji="0" lang="en-GB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live in Britain, a country with such strong values.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11560" y="980728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 smtClean="0">
                <a:latin typeface="Comic Sans MS" pitchFamily="66" charset="0"/>
              </a:rPr>
              <a:t>Let’s play a game of ‘Put your hand up if.....’</a:t>
            </a:r>
            <a:endParaRPr lang="en-GB" sz="80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Comic Sans MS" pitchFamily="66" charset="0"/>
              </a:rPr>
              <a:t>Put your hand up if........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>
                <a:latin typeface="Comic Sans MS" pitchFamily="66" charset="0"/>
              </a:rPr>
              <a:t>You have brown hair</a:t>
            </a:r>
          </a:p>
          <a:p>
            <a:r>
              <a:rPr lang="en-GB" dirty="0" smtClean="0">
                <a:latin typeface="Comic Sans MS" pitchFamily="66" charset="0"/>
              </a:rPr>
              <a:t>Wear glasses</a:t>
            </a:r>
          </a:p>
          <a:p>
            <a:r>
              <a:rPr lang="en-GB" dirty="0" smtClean="0">
                <a:latin typeface="Comic Sans MS" pitchFamily="66" charset="0"/>
              </a:rPr>
              <a:t>Have a brother or sister</a:t>
            </a:r>
          </a:p>
          <a:p>
            <a:r>
              <a:rPr lang="en-GB" dirty="0" smtClean="0">
                <a:latin typeface="Comic Sans MS" pitchFamily="66" charset="0"/>
              </a:rPr>
              <a:t>Like football</a:t>
            </a:r>
          </a:p>
          <a:p>
            <a:r>
              <a:rPr lang="en-GB" dirty="0" smtClean="0">
                <a:latin typeface="Comic Sans MS" pitchFamily="66" charset="0"/>
              </a:rPr>
              <a:t>Can speak another language</a:t>
            </a:r>
          </a:p>
          <a:p>
            <a:r>
              <a:rPr lang="en-GB" dirty="0" smtClean="0">
                <a:latin typeface="Comic Sans MS" pitchFamily="66" charset="0"/>
              </a:rPr>
              <a:t>You like swimming in the sea! </a:t>
            </a:r>
          </a:p>
          <a:p>
            <a:r>
              <a:rPr lang="en-GB" dirty="0" smtClean="0">
                <a:latin typeface="Comic Sans MS" pitchFamily="66" charset="0"/>
              </a:rPr>
              <a:t>Born in this country</a:t>
            </a:r>
          </a:p>
          <a:p>
            <a:r>
              <a:rPr lang="en-GB" dirty="0" smtClean="0">
                <a:latin typeface="Comic Sans MS" pitchFamily="66" charset="0"/>
              </a:rPr>
              <a:t>Know what you want to be when you’re older</a:t>
            </a:r>
            <a:endParaRPr lang="en-GB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675456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229600" cy="4032448"/>
          </a:xfrm>
        </p:spPr>
        <p:txBody>
          <a:bodyPr>
            <a:noAutofit/>
          </a:bodyPr>
          <a:lstStyle/>
          <a:p>
            <a:r>
              <a:rPr lang="en-GB" sz="8800" dirty="0" smtClean="0">
                <a:latin typeface="Comic Sans MS" pitchFamily="66" charset="0"/>
              </a:rPr>
              <a:t>All these things help make up your identity </a:t>
            </a:r>
            <a:endParaRPr lang="en-GB" sz="8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latin typeface="Comic Sans MS" pitchFamily="66" charset="0"/>
              </a:rPr>
              <a:t>So what else makes up your personal identity?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6005264"/>
          </a:xfrm>
        </p:spPr>
        <p:txBody>
          <a:bodyPr>
            <a:noAutofit/>
          </a:bodyPr>
          <a:lstStyle/>
          <a:p>
            <a:r>
              <a:rPr lang="en-GB" sz="3000" b="1" dirty="0" smtClean="0">
                <a:latin typeface="Comic Sans MS" pitchFamily="66" charset="0"/>
              </a:rPr>
              <a:t>Groups or clubs that you belong to - scouts, rugby, choir....</a:t>
            </a:r>
          </a:p>
          <a:p>
            <a:r>
              <a:rPr lang="en-GB" sz="3000" b="1" dirty="0" smtClean="0">
                <a:latin typeface="Comic Sans MS" pitchFamily="66" charset="0"/>
              </a:rPr>
              <a:t>What your interests or talents are - film, dance, speed stacking....</a:t>
            </a:r>
          </a:p>
          <a:p>
            <a:r>
              <a:rPr lang="en-GB" sz="3000" b="1" dirty="0" smtClean="0">
                <a:latin typeface="Comic Sans MS" pitchFamily="66" charset="0"/>
              </a:rPr>
              <a:t>What things are important to you. </a:t>
            </a:r>
          </a:p>
          <a:p>
            <a:r>
              <a:rPr lang="en-GB" sz="3000" b="1" dirty="0" smtClean="0">
                <a:latin typeface="Comic Sans MS" pitchFamily="66" charset="0"/>
              </a:rPr>
              <a:t>What your hopes are for the future.</a:t>
            </a:r>
          </a:p>
          <a:p>
            <a:r>
              <a:rPr lang="en-GB" sz="3000" b="1" dirty="0" smtClean="0">
                <a:latin typeface="Comic Sans MS" pitchFamily="66" charset="0"/>
              </a:rPr>
              <a:t>Which people are important to you. </a:t>
            </a:r>
          </a:p>
          <a:p>
            <a:r>
              <a:rPr lang="en-GB" sz="3000" b="1" dirty="0" smtClean="0">
                <a:latin typeface="Comic Sans MS" pitchFamily="66" charset="0"/>
              </a:rPr>
              <a:t>Your religion</a:t>
            </a:r>
          </a:p>
          <a:p>
            <a:r>
              <a:rPr lang="en-GB" sz="3000" b="1" dirty="0" smtClean="0">
                <a:latin typeface="Comic Sans MS" pitchFamily="66" charset="0"/>
              </a:rPr>
              <a:t>The languages that you speak. </a:t>
            </a:r>
            <a:endParaRPr lang="en-GB" sz="3000" b="1" dirty="0">
              <a:latin typeface="Comic Sans MS" pitchFamily="66" charset="0"/>
            </a:endParaRPr>
          </a:p>
          <a:p>
            <a:r>
              <a:rPr lang="en-GB" sz="3000" b="1" dirty="0" smtClean="0">
                <a:latin typeface="Comic Sans MS" pitchFamily="66" charset="0"/>
              </a:rPr>
              <a:t>Which country you are from.</a:t>
            </a:r>
            <a:endParaRPr lang="en-GB" sz="30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496944" cy="4536504"/>
          </a:xfrm>
        </p:spPr>
        <p:txBody>
          <a:bodyPr>
            <a:normAutofit/>
          </a:bodyPr>
          <a:lstStyle/>
          <a:p>
            <a:pPr indent="17463" algn="ctr">
              <a:buNone/>
            </a:pPr>
            <a:r>
              <a:rPr lang="en-GB" sz="4000" dirty="0" smtClean="0">
                <a:latin typeface="Comic Sans MS" pitchFamily="66" charset="0"/>
              </a:rPr>
              <a:t>What you </a:t>
            </a:r>
            <a:r>
              <a:rPr lang="en-GB" sz="4000" b="1" dirty="0" smtClean="0">
                <a:latin typeface="Comic Sans MS" pitchFamily="66" charset="0"/>
              </a:rPr>
              <a:t>value</a:t>
            </a:r>
            <a:r>
              <a:rPr lang="en-GB" sz="4000" dirty="0" smtClean="0">
                <a:latin typeface="Comic Sans MS" pitchFamily="66" charset="0"/>
              </a:rPr>
              <a:t> also makes up part of who you are.</a:t>
            </a:r>
          </a:p>
          <a:p>
            <a:pPr indent="17463" algn="ctr">
              <a:buNone/>
            </a:pPr>
            <a:endParaRPr lang="en-GB" sz="4000" dirty="0" smtClean="0">
              <a:latin typeface="Comic Sans MS" pitchFamily="66" charset="0"/>
            </a:endParaRPr>
          </a:p>
          <a:p>
            <a:pPr indent="17463" algn="ctr">
              <a:buNone/>
            </a:pPr>
            <a:r>
              <a:rPr lang="en-GB" sz="4000" dirty="0" smtClean="0">
                <a:latin typeface="Comic Sans MS" pitchFamily="66" charset="0"/>
              </a:rPr>
              <a:t>Time for another game – Let’s play ‘Thumbs up, Thumbs down’</a:t>
            </a:r>
          </a:p>
          <a:p>
            <a:pPr indent="17463" algn="ctr">
              <a:buNone/>
            </a:pPr>
            <a:endParaRPr lang="en-GB" sz="4000" dirty="0" smtClean="0">
              <a:latin typeface="Comic Sans MS" pitchFamily="66" charset="0"/>
            </a:endParaRPr>
          </a:p>
          <a:p>
            <a:pPr indent="17463" algn="ctr">
              <a:buNone/>
            </a:pPr>
            <a:endParaRPr lang="en-GB" sz="4000" dirty="0">
              <a:latin typeface="Comic Sans MS" pitchFamily="66" charset="0"/>
            </a:endParaRPr>
          </a:p>
        </p:txBody>
      </p:sp>
      <p:pic>
        <p:nvPicPr>
          <p:cNvPr id="11266" name="Picture 2" descr="http://www.wpclipart.com/page_frames/full_page_signs/Thumb_Up_full_page_colo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861048"/>
            <a:ext cx="1872208" cy="2478942"/>
          </a:xfrm>
          <a:prstGeom prst="rect">
            <a:avLst/>
          </a:prstGeom>
          <a:noFill/>
        </p:spPr>
      </p:pic>
      <p:pic>
        <p:nvPicPr>
          <p:cNvPr id="7" name="Picture 2" descr="http://www.wpclipart.com/page_frames/full_page_signs/Thumb_Up_full_page_colo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6588224" y="3861048"/>
            <a:ext cx="1872208" cy="247894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79512" y="4005064"/>
            <a:ext cx="43204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mic Sans MS" pitchFamily="66" charset="0"/>
              </a:rPr>
              <a:t>I’m going to show you some words on the board – if you think that thing is important to you, if it is something you value, then give me a thumbs up – if not, it’s thumbs down.</a:t>
            </a:r>
            <a:endParaRPr lang="en-GB" sz="24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4760" cy="114300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GB" sz="6000" b="1" dirty="0" smtClean="0">
                <a:latin typeface="Comic Sans MS" pitchFamily="66" charset="0"/>
              </a:rPr>
              <a:t>Honesty</a:t>
            </a:r>
            <a:endParaRPr lang="en-GB" sz="6000" b="1" dirty="0">
              <a:latin typeface="Comic Sans MS" pitchFamily="66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27984" y="260648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Hard work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67544" y="1556792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Caring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427984" y="1556792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Resilience 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67544" y="285293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Laziness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27984" y="285293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Kindness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67544" y="4149080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Fun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427984" y="4149080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Rudeness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67544" y="537321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Hurtful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427984" y="537321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Ambitious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0649"/>
            <a:ext cx="8229600" cy="38884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latin typeface="Comic Sans MS" pitchFamily="66" charset="0"/>
              </a:rPr>
              <a:t>We have talked about personal values, but can a country have values?</a:t>
            </a:r>
            <a:endParaRPr lang="en-GB" sz="6000" dirty="0">
              <a:latin typeface="Comic Sans MS" pitchFamily="66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4005064"/>
            <a:ext cx="8748464" cy="2852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We all live in Britain, what do you think British values are?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4248472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latin typeface="Comic Sans MS" pitchFamily="66" charset="0"/>
              </a:rPr>
              <a:t>democracy</a:t>
            </a:r>
          </a:p>
          <a:p>
            <a:r>
              <a:rPr lang="en-GB" sz="4000" b="1" dirty="0" smtClean="0">
                <a:latin typeface="Comic Sans MS" pitchFamily="66" charset="0"/>
              </a:rPr>
              <a:t>the rule of law</a:t>
            </a:r>
          </a:p>
          <a:p>
            <a:r>
              <a:rPr lang="en-GB" sz="4000" b="1" dirty="0" smtClean="0">
                <a:latin typeface="Comic Sans MS" pitchFamily="66" charset="0"/>
              </a:rPr>
              <a:t>individual liberty</a:t>
            </a:r>
          </a:p>
          <a:p>
            <a:r>
              <a:rPr lang="en-GB" sz="4000" b="1" dirty="0" smtClean="0">
                <a:latin typeface="Comic Sans MS" pitchFamily="66" charset="0"/>
              </a:rPr>
              <a:t>mutual respect</a:t>
            </a:r>
          </a:p>
          <a:p>
            <a:r>
              <a:rPr lang="en-GB" sz="4000" b="1" dirty="0" smtClean="0">
                <a:latin typeface="Comic Sans MS" pitchFamily="66" charset="0"/>
              </a:rPr>
              <a:t>tolerance of those of different faiths and beliefs</a:t>
            </a:r>
            <a:endParaRPr lang="en-GB" sz="4000" b="1" dirty="0">
              <a:latin typeface="Comic Sans MS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520" y="571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These are</a:t>
            </a:r>
            <a:r>
              <a:rPr kumimoji="0" lang="en-GB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ideas we will be learning about in class and in assemblies.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583</Words>
  <Application>Microsoft Macintosh PowerPoint</Application>
  <PresentationFormat>On-screen Show 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Put your hand up if........</vt:lpstr>
      <vt:lpstr>All these things help make up your identity </vt:lpstr>
      <vt:lpstr>So what else makes up your personal identity?</vt:lpstr>
      <vt:lpstr>Slide 6</vt:lpstr>
      <vt:lpstr>Honesty</vt:lpstr>
      <vt:lpstr>Slide 8</vt:lpstr>
      <vt:lpstr>We are going to be learning about British values </vt:lpstr>
      <vt:lpstr>We are going to be learning about British values </vt:lpstr>
      <vt:lpstr>We are going to be learning about British values </vt:lpstr>
      <vt:lpstr>We are going to be learning about British values </vt:lpstr>
      <vt:lpstr>We are going to be learning about British values </vt:lpstr>
      <vt:lpstr>We are going to be learning about British values </vt:lpstr>
      <vt:lpstr>Let’s look at that list of  British Values again: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Philippa</dc:creator>
  <cp:lastModifiedBy>Rebecca Wassall</cp:lastModifiedBy>
  <cp:revision>35</cp:revision>
  <dcterms:created xsi:type="dcterms:W3CDTF">2015-04-26T15:06:46Z</dcterms:created>
  <dcterms:modified xsi:type="dcterms:W3CDTF">2015-04-26T15:07:02Z</dcterms:modified>
</cp:coreProperties>
</file>