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7" r:id="rId2"/>
    <p:sldId id="256" r:id="rId3"/>
    <p:sldId id="259" r:id="rId4"/>
    <p:sldId id="258" r:id="rId5"/>
    <p:sldId id="262" r:id="rId6"/>
    <p:sldId id="267" r:id="rId7"/>
    <p:sldId id="269" r:id="rId8"/>
    <p:sldId id="268" r:id="rId9"/>
    <p:sldId id="266" r:id="rId10"/>
    <p:sldId id="270" r:id="rId11"/>
    <p:sldId id="263" r:id="rId12"/>
    <p:sldId id="261" r:id="rId13"/>
    <p:sldId id="265" r:id="rId1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3" autoAdjust="0"/>
    <p:restoredTop sz="94660"/>
  </p:normalViewPr>
  <p:slideViewPr>
    <p:cSldViewPr>
      <p:cViewPr varScale="1">
        <p:scale>
          <a:sx n="69" d="100"/>
          <a:sy n="69" d="100"/>
        </p:scale>
        <p:origin x="44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807022F-41BC-45FA-AD87-49C541AD2865}" type="datetimeFigureOut">
              <a:rPr lang="en-GB" smtClean="0"/>
              <a:t>20/10/2022</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ECFDE6A-9B00-48E7-A660-B53EB27E74F4}" type="slidenum">
              <a:rPr lang="en-GB" smtClean="0"/>
              <a:t>‹#›</a:t>
            </a:fld>
            <a:endParaRPr lang="en-GB"/>
          </a:p>
        </p:txBody>
      </p:sp>
    </p:spTree>
    <p:extLst>
      <p:ext uri="{BB962C8B-B14F-4D97-AF65-F5344CB8AC3E}">
        <p14:creationId xmlns:p14="http://schemas.microsoft.com/office/powerpoint/2010/main" val="3591051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9C12B67-EF18-4D70-B8D8-CD21F1B55369}" type="datetimeFigureOut">
              <a:rPr lang="en-GB" smtClean="0"/>
              <a:t>20/10/2022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8834C38-D464-49F3-8AC0-EB3C260F2186}" type="slidenum">
              <a:rPr lang="en-GB" smtClean="0"/>
              <a:t>‹#›</a:t>
            </a:fld>
            <a:endParaRPr lang="en-GB"/>
          </a:p>
        </p:txBody>
      </p:sp>
    </p:spTree>
    <p:extLst>
      <p:ext uri="{BB962C8B-B14F-4D97-AF65-F5344CB8AC3E}">
        <p14:creationId xmlns:p14="http://schemas.microsoft.com/office/powerpoint/2010/main" val="3433448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the</a:t>
            </a:r>
            <a:r>
              <a:rPr lang="en-GB" baseline="0" dirty="0" smtClean="0"/>
              <a:t> word Spanish, the whole school says </a:t>
            </a:r>
            <a:r>
              <a:rPr lang="en-GB" i="1" baseline="0" dirty="0" smtClean="0"/>
              <a:t>Buenos </a:t>
            </a:r>
            <a:r>
              <a:rPr lang="en-GB" i="1" baseline="0" dirty="0" err="1" smtClean="0"/>
              <a:t>dias</a:t>
            </a:r>
            <a:r>
              <a:rPr lang="en-GB" i="1" baseline="0" dirty="0" smtClean="0"/>
              <a:t>.</a:t>
            </a:r>
          </a:p>
          <a:p>
            <a:r>
              <a:rPr lang="en-GB" i="1" baseline="0" dirty="0" smtClean="0"/>
              <a:t>Call out pupil names and they say  in their language – My name is .. I am from … good morning. </a:t>
            </a:r>
          </a:p>
          <a:p>
            <a:r>
              <a:rPr lang="en-GB" i="1" baseline="0" dirty="0" smtClean="0"/>
              <a:t>Choose someone to say it in English too – </a:t>
            </a:r>
            <a:r>
              <a:rPr lang="en-GB" i="1" baseline="0" dirty="0" err="1" smtClean="0"/>
              <a:t>Issac</a:t>
            </a:r>
            <a:r>
              <a:rPr lang="en-GB" i="1" baseline="0" dirty="0" smtClean="0"/>
              <a:t> Stoman</a:t>
            </a:r>
            <a:endParaRPr lang="en-GB" i="1" dirty="0"/>
          </a:p>
        </p:txBody>
      </p:sp>
      <p:sp>
        <p:nvSpPr>
          <p:cNvPr id="4" name="Slide Number Placeholder 3"/>
          <p:cNvSpPr>
            <a:spLocks noGrp="1"/>
          </p:cNvSpPr>
          <p:nvPr>
            <p:ph type="sldNum" sz="quarter" idx="10"/>
          </p:nvPr>
        </p:nvSpPr>
        <p:spPr/>
        <p:txBody>
          <a:bodyPr/>
          <a:lstStyle/>
          <a:p>
            <a:fld id="{A8834C38-D464-49F3-8AC0-EB3C260F2186}" type="slidenum">
              <a:rPr lang="en-GB" smtClean="0"/>
              <a:t>2</a:t>
            </a:fld>
            <a:endParaRPr lang="en-GB"/>
          </a:p>
        </p:txBody>
      </p:sp>
    </p:spTree>
    <p:extLst>
      <p:ext uri="{BB962C8B-B14F-4D97-AF65-F5344CB8AC3E}">
        <p14:creationId xmlns:p14="http://schemas.microsoft.com/office/powerpoint/2010/main" val="3901388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smtClean="0"/>
              <a:t>Sing </a:t>
            </a:r>
            <a:r>
              <a:rPr lang="en-GB" i="1" dirty="0" smtClean="0"/>
              <a:t>I am a small part of the world. </a:t>
            </a:r>
            <a:r>
              <a:rPr lang="en-GB" i="0" dirty="0" smtClean="0"/>
              <a:t>Bishop speaks. Play </a:t>
            </a:r>
            <a:r>
              <a:rPr lang="en-GB" i="1" dirty="0" smtClean="0"/>
              <a:t>Reach for the Stars </a:t>
            </a:r>
            <a:r>
              <a:rPr lang="en-GB" i="0" dirty="0" smtClean="0"/>
              <a:t>as we leave.</a:t>
            </a:r>
            <a:endParaRPr lang="en-GB" i="0" dirty="0"/>
          </a:p>
        </p:txBody>
      </p:sp>
      <p:sp>
        <p:nvSpPr>
          <p:cNvPr id="4" name="Slide Number Placeholder 3"/>
          <p:cNvSpPr>
            <a:spLocks noGrp="1"/>
          </p:cNvSpPr>
          <p:nvPr>
            <p:ph type="sldNum" sz="quarter" idx="10"/>
          </p:nvPr>
        </p:nvSpPr>
        <p:spPr/>
        <p:txBody>
          <a:bodyPr/>
          <a:lstStyle/>
          <a:p>
            <a:fld id="{A8834C38-D464-49F3-8AC0-EB3C260F2186}" type="slidenum">
              <a:rPr lang="en-GB" smtClean="0"/>
              <a:t>13</a:t>
            </a:fld>
            <a:endParaRPr lang="en-GB"/>
          </a:p>
        </p:txBody>
      </p:sp>
    </p:spTree>
    <p:extLst>
      <p:ext uri="{BB962C8B-B14F-4D97-AF65-F5344CB8AC3E}">
        <p14:creationId xmlns:p14="http://schemas.microsoft.com/office/powerpoint/2010/main" val="2776671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Tamin</a:t>
            </a:r>
            <a:r>
              <a:rPr lang="en-GB" dirty="0" smtClean="0"/>
              <a:t>, </a:t>
            </a:r>
            <a:r>
              <a:rPr lang="en-GB" dirty="0" err="1" smtClean="0"/>
              <a:t>Angeola</a:t>
            </a:r>
            <a:r>
              <a:rPr lang="en-GB" baseline="0" dirty="0" smtClean="0"/>
              <a:t> and </a:t>
            </a:r>
            <a:r>
              <a:rPr lang="en-GB" baseline="0" dirty="0" err="1" smtClean="0"/>
              <a:t>Ayma</a:t>
            </a:r>
            <a:r>
              <a:rPr lang="en-GB" baseline="0" dirty="0" smtClean="0"/>
              <a:t> </a:t>
            </a:r>
            <a:r>
              <a:rPr lang="en-GB" dirty="0" smtClean="0"/>
              <a:t>give</a:t>
            </a:r>
            <a:r>
              <a:rPr lang="en-GB" baseline="0" dirty="0" smtClean="0"/>
              <a:t> p</a:t>
            </a:r>
            <a:r>
              <a:rPr lang="en-GB" dirty="0" smtClean="0"/>
              <a:t>ersonal comments on</a:t>
            </a:r>
            <a:r>
              <a:rPr lang="en-GB" baseline="0" dirty="0" smtClean="0"/>
              <a:t> being welcomed to CC and what they want to become.</a:t>
            </a:r>
            <a:endParaRPr lang="en-GB" dirty="0"/>
          </a:p>
        </p:txBody>
      </p:sp>
      <p:sp>
        <p:nvSpPr>
          <p:cNvPr id="4" name="Slide Number Placeholder 3"/>
          <p:cNvSpPr>
            <a:spLocks noGrp="1"/>
          </p:cNvSpPr>
          <p:nvPr>
            <p:ph type="sldNum" sz="quarter" idx="10"/>
          </p:nvPr>
        </p:nvSpPr>
        <p:spPr/>
        <p:txBody>
          <a:bodyPr/>
          <a:lstStyle/>
          <a:p>
            <a:fld id="{A8834C38-D464-49F3-8AC0-EB3C260F2186}" type="slidenum">
              <a:rPr lang="en-GB" smtClean="0"/>
              <a:t>3</a:t>
            </a:fld>
            <a:endParaRPr lang="en-GB"/>
          </a:p>
        </p:txBody>
      </p:sp>
    </p:spTree>
    <p:extLst>
      <p:ext uri="{BB962C8B-B14F-4D97-AF65-F5344CB8AC3E}">
        <p14:creationId xmlns:p14="http://schemas.microsoft.com/office/powerpoint/2010/main" val="58450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photos</a:t>
            </a:r>
            <a:r>
              <a:rPr lang="en-GB" baseline="0" dirty="0" smtClean="0"/>
              <a:t> showing love and friendship</a:t>
            </a:r>
            <a:endParaRPr lang="en-GB" dirty="0"/>
          </a:p>
        </p:txBody>
      </p:sp>
      <p:sp>
        <p:nvSpPr>
          <p:cNvPr id="4" name="Slide Number Placeholder 3"/>
          <p:cNvSpPr>
            <a:spLocks noGrp="1"/>
          </p:cNvSpPr>
          <p:nvPr>
            <p:ph type="sldNum" sz="quarter" idx="10"/>
          </p:nvPr>
        </p:nvSpPr>
        <p:spPr/>
        <p:txBody>
          <a:bodyPr/>
          <a:lstStyle/>
          <a:p>
            <a:fld id="{A8834C38-D464-49F3-8AC0-EB3C260F2186}" type="slidenum">
              <a:rPr lang="en-GB" smtClean="0"/>
              <a:t>4</a:t>
            </a:fld>
            <a:endParaRPr lang="en-GB"/>
          </a:p>
        </p:txBody>
      </p:sp>
    </p:spTree>
    <p:extLst>
      <p:ext uri="{BB962C8B-B14F-4D97-AF65-F5344CB8AC3E}">
        <p14:creationId xmlns:p14="http://schemas.microsoft.com/office/powerpoint/2010/main" val="84095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Photos paddle boarding etc. Ask a couple of children what they have enjoyed/learning? Musa, </a:t>
            </a:r>
            <a:r>
              <a:rPr lang="en-GB" dirty="0" err="1" smtClean="0"/>
              <a:t>Armis</a:t>
            </a:r>
            <a:r>
              <a:rPr lang="en-GB" dirty="0" smtClean="0"/>
              <a:t>, Renato, Lucas</a:t>
            </a:r>
          </a:p>
          <a:p>
            <a:r>
              <a:rPr lang="en-GB" dirty="0" smtClean="0"/>
              <a:t>Sing </a:t>
            </a:r>
            <a:r>
              <a:rPr lang="en-GB" i="1" dirty="0" smtClean="0"/>
              <a:t>I love the flowers</a:t>
            </a:r>
            <a:r>
              <a:rPr lang="en-GB" dirty="0" smtClean="0"/>
              <a:t>.</a:t>
            </a:r>
            <a:endParaRPr lang="en-GB" dirty="0"/>
          </a:p>
        </p:txBody>
      </p:sp>
      <p:sp>
        <p:nvSpPr>
          <p:cNvPr id="4" name="Slide Number Placeholder 3"/>
          <p:cNvSpPr>
            <a:spLocks noGrp="1"/>
          </p:cNvSpPr>
          <p:nvPr>
            <p:ph type="sldNum" sz="quarter" idx="10"/>
          </p:nvPr>
        </p:nvSpPr>
        <p:spPr/>
        <p:txBody>
          <a:bodyPr/>
          <a:lstStyle/>
          <a:p>
            <a:fld id="{A8834C38-D464-49F3-8AC0-EB3C260F2186}" type="slidenum">
              <a:rPr lang="en-GB" smtClean="0"/>
              <a:t>5</a:t>
            </a:fld>
            <a:endParaRPr lang="en-GB"/>
          </a:p>
        </p:txBody>
      </p:sp>
    </p:spTree>
    <p:extLst>
      <p:ext uri="{BB962C8B-B14F-4D97-AF65-F5344CB8AC3E}">
        <p14:creationId xmlns:p14="http://schemas.microsoft.com/office/powerpoint/2010/main" val="3192601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children - Do they recognise</a:t>
            </a:r>
            <a:r>
              <a:rPr lang="en-GB" baseline="0" dirty="0" smtClean="0"/>
              <a:t> any of these pictures? What have they been learning?</a:t>
            </a:r>
            <a:endParaRPr lang="en-GB" dirty="0"/>
          </a:p>
        </p:txBody>
      </p:sp>
      <p:sp>
        <p:nvSpPr>
          <p:cNvPr id="4" name="Slide Number Placeholder 3"/>
          <p:cNvSpPr>
            <a:spLocks noGrp="1"/>
          </p:cNvSpPr>
          <p:nvPr>
            <p:ph type="sldNum" sz="quarter" idx="10"/>
          </p:nvPr>
        </p:nvSpPr>
        <p:spPr/>
        <p:txBody>
          <a:bodyPr/>
          <a:lstStyle/>
          <a:p>
            <a:fld id="{A8834C38-D464-49F3-8AC0-EB3C260F2186}" type="slidenum">
              <a:rPr lang="en-GB" smtClean="0"/>
              <a:t>7</a:t>
            </a:fld>
            <a:endParaRPr lang="en-GB"/>
          </a:p>
        </p:txBody>
      </p:sp>
    </p:spTree>
    <p:extLst>
      <p:ext uri="{BB962C8B-B14F-4D97-AF65-F5344CB8AC3E}">
        <p14:creationId xmlns:p14="http://schemas.microsoft.com/office/powerpoint/2010/main" val="224293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children if they remember or recognise</a:t>
            </a:r>
            <a:r>
              <a:rPr lang="en-GB" baseline="0" dirty="0" smtClean="0"/>
              <a:t> any of these books. Which ones did they enjoy and why? What did they learn? </a:t>
            </a:r>
            <a:endParaRPr lang="en-GB" dirty="0"/>
          </a:p>
        </p:txBody>
      </p:sp>
      <p:sp>
        <p:nvSpPr>
          <p:cNvPr id="4" name="Slide Number Placeholder 3"/>
          <p:cNvSpPr>
            <a:spLocks noGrp="1"/>
          </p:cNvSpPr>
          <p:nvPr>
            <p:ph type="sldNum" sz="quarter" idx="10"/>
          </p:nvPr>
        </p:nvSpPr>
        <p:spPr/>
        <p:txBody>
          <a:bodyPr/>
          <a:lstStyle/>
          <a:p>
            <a:fld id="{A8834C38-D464-49F3-8AC0-EB3C260F2186}" type="slidenum">
              <a:rPr lang="en-GB" smtClean="0"/>
              <a:t>8</a:t>
            </a:fld>
            <a:endParaRPr lang="en-GB"/>
          </a:p>
        </p:txBody>
      </p:sp>
    </p:spTree>
    <p:extLst>
      <p:ext uri="{BB962C8B-B14F-4D97-AF65-F5344CB8AC3E}">
        <p14:creationId xmlns:p14="http://schemas.microsoft.com/office/powerpoint/2010/main" val="32438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Catherine, </a:t>
            </a:r>
            <a:r>
              <a:rPr lang="en-GB" dirty="0" err="1" smtClean="0"/>
              <a:t>Godswill</a:t>
            </a:r>
            <a:r>
              <a:rPr lang="en-GB" baseline="0" dirty="0" smtClean="0"/>
              <a:t> and Sophie - origami</a:t>
            </a:r>
            <a:endParaRPr lang="en-GB" dirty="0"/>
          </a:p>
        </p:txBody>
      </p:sp>
      <p:sp>
        <p:nvSpPr>
          <p:cNvPr id="4" name="Slide Number Placeholder 3"/>
          <p:cNvSpPr>
            <a:spLocks noGrp="1"/>
          </p:cNvSpPr>
          <p:nvPr>
            <p:ph type="sldNum" sz="quarter" idx="10"/>
          </p:nvPr>
        </p:nvSpPr>
        <p:spPr/>
        <p:txBody>
          <a:bodyPr/>
          <a:lstStyle/>
          <a:p>
            <a:fld id="{A8834C38-D464-49F3-8AC0-EB3C260F2186}" type="slidenum">
              <a:rPr lang="en-GB" smtClean="0"/>
              <a:t>9</a:t>
            </a:fld>
            <a:endParaRPr lang="en-GB"/>
          </a:p>
        </p:txBody>
      </p:sp>
    </p:spTree>
    <p:extLst>
      <p:ext uri="{BB962C8B-B14F-4D97-AF65-F5344CB8AC3E}">
        <p14:creationId xmlns:p14="http://schemas.microsoft.com/office/powerpoint/2010/main" val="132197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 racism the</a:t>
            </a:r>
            <a:r>
              <a:rPr lang="en-GB" baseline="0" dirty="0" smtClean="0"/>
              <a:t> red flag; Holocaust Day</a:t>
            </a:r>
            <a:endParaRPr lang="en-GB" dirty="0"/>
          </a:p>
        </p:txBody>
      </p:sp>
      <p:sp>
        <p:nvSpPr>
          <p:cNvPr id="4" name="Slide Number Placeholder 3"/>
          <p:cNvSpPr>
            <a:spLocks noGrp="1"/>
          </p:cNvSpPr>
          <p:nvPr>
            <p:ph type="sldNum" sz="quarter" idx="10"/>
          </p:nvPr>
        </p:nvSpPr>
        <p:spPr/>
        <p:txBody>
          <a:bodyPr/>
          <a:lstStyle/>
          <a:p>
            <a:fld id="{A8834C38-D464-49F3-8AC0-EB3C260F2186}" type="slidenum">
              <a:rPr lang="en-GB" smtClean="0"/>
              <a:t>11</a:t>
            </a:fld>
            <a:endParaRPr lang="en-GB"/>
          </a:p>
        </p:txBody>
      </p:sp>
    </p:spTree>
    <p:extLst>
      <p:ext uri="{BB962C8B-B14F-4D97-AF65-F5344CB8AC3E}">
        <p14:creationId xmlns:p14="http://schemas.microsoft.com/office/powerpoint/2010/main" val="132554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Lucas and </a:t>
            </a:r>
            <a:r>
              <a:rPr lang="en-GB" dirty="0" err="1" smtClean="0"/>
              <a:t>Tercio</a:t>
            </a:r>
            <a:r>
              <a:rPr lang="en-GB" dirty="0" smtClean="0"/>
              <a:t> come to the front. Celtic Prayer – followed by school prayer. Ask visitors for a prayer/blessing. Sing </a:t>
            </a:r>
            <a:r>
              <a:rPr lang="en-GB" i="1" dirty="0" smtClean="0"/>
              <a:t>I have a small hand …</a:t>
            </a:r>
          </a:p>
          <a:p>
            <a:r>
              <a:rPr lang="en-GB" i="1" dirty="0" smtClean="0"/>
              <a:t>Play reach for the stars as we leave.</a:t>
            </a:r>
            <a:endParaRPr lang="en-GB" i="1" dirty="0"/>
          </a:p>
        </p:txBody>
      </p:sp>
      <p:sp>
        <p:nvSpPr>
          <p:cNvPr id="4" name="Slide Number Placeholder 3"/>
          <p:cNvSpPr>
            <a:spLocks noGrp="1"/>
          </p:cNvSpPr>
          <p:nvPr>
            <p:ph type="sldNum" sz="quarter" idx="10"/>
          </p:nvPr>
        </p:nvSpPr>
        <p:spPr/>
        <p:txBody>
          <a:bodyPr/>
          <a:lstStyle/>
          <a:p>
            <a:fld id="{A8834C38-D464-49F3-8AC0-EB3C260F2186}" type="slidenum">
              <a:rPr lang="en-GB" smtClean="0"/>
              <a:t>12</a:t>
            </a:fld>
            <a:endParaRPr lang="en-GB"/>
          </a:p>
        </p:txBody>
      </p:sp>
    </p:spTree>
    <p:extLst>
      <p:ext uri="{BB962C8B-B14F-4D97-AF65-F5344CB8AC3E}">
        <p14:creationId xmlns:p14="http://schemas.microsoft.com/office/powerpoint/2010/main" val="297739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8AEC013-DDD7-4318-9E10-E7F232292967}" type="datetimeFigureOut">
              <a:rPr lang="en-GB" smtClean="0"/>
              <a:t>20/10/2022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796981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AEC013-DDD7-4318-9E10-E7F232292967}" type="datetimeFigureOut">
              <a:rPr lang="en-GB" smtClean="0"/>
              <a:t>20/10/2022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3931466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AEC013-DDD7-4318-9E10-E7F232292967}" type="datetimeFigureOut">
              <a:rPr lang="en-GB" smtClean="0"/>
              <a:t>20/10/2022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30651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AEC013-DDD7-4318-9E10-E7F232292967}" type="datetimeFigureOut">
              <a:rPr lang="en-GB" smtClean="0"/>
              <a:t>20/10/2022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96501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AEC013-DDD7-4318-9E10-E7F232292967}" type="datetimeFigureOut">
              <a:rPr lang="en-GB" smtClean="0"/>
              <a:t>20/10/2022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67281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8AEC013-DDD7-4318-9E10-E7F232292967}" type="datetimeFigureOut">
              <a:rPr lang="en-GB" smtClean="0"/>
              <a:t>20/10/2022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3732516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8AEC013-DDD7-4318-9E10-E7F232292967}" type="datetimeFigureOut">
              <a:rPr lang="en-GB" smtClean="0"/>
              <a:t>20/10/2022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847291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8AEC013-DDD7-4318-9E10-E7F232292967}" type="datetimeFigureOut">
              <a:rPr lang="en-GB" smtClean="0"/>
              <a:t>20/10/2022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319284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EC013-DDD7-4318-9E10-E7F232292967}" type="datetimeFigureOut">
              <a:rPr lang="en-GB" smtClean="0"/>
              <a:t>20/10/2022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201981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AEC013-DDD7-4318-9E10-E7F232292967}" type="datetimeFigureOut">
              <a:rPr lang="en-GB" smtClean="0"/>
              <a:t>20/10/2022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2238928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AEC013-DDD7-4318-9E10-E7F232292967}" type="datetimeFigureOut">
              <a:rPr lang="en-GB" smtClean="0"/>
              <a:t>20/10/2022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D4B7A9-3E60-4024-BF5E-61CD79B30CF0}" type="slidenum">
              <a:rPr lang="en-GB" smtClean="0"/>
              <a:t>‹#›</a:t>
            </a:fld>
            <a:endParaRPr lang="en-GB"/>
          </a:p>
        </p:txBody>
      </p:sp>
    </p:spTree>
    <p:extLst>
      <p:ext uri="{BB962C8B-B14F-4D97-AF65-F5344CB8AC3E}">
        <p14:creationId xmlns:p14="http://schemas.microsoft.com/office/powerpoint/2010/main" val="365604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C013-DDD7-4318-9E10-E7F232292967}" type="datetimeFigureOut">
              <a:rPr lang="en-GB" smtClean="0"/>
              <a:t>20/10/2022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4B7A9-3E60-4024-BF5E-61CD79B30CF0}" type="slidenum">
              <a:rPr lang="en-GB" smtClean="0"/>
              <a:t>‹#›</a:t>
            </a:fld>
            <a:endParaRPr lang="en-GB"/>
          </a:p>
        </p:txBody>
      </p:sp>
    </p:spTree>
    <p:extLst>
      <p:ext uri="{BB962C8B-B14F-4D97-AF65-F5344CB8AC3E}">
        <p14:creationId xmlns:p14="http://schemas.microsoft.com/office/powerpoint/2010/main" val="3524811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www.google.co.uk/url?sa=i&amp;rct=j&amp;q=&amp;esrc=s&amp;source=images&amp;cd=&amp;cad=rja&amp;uact=8&amp;ved=2ahUKEwi_meKGmJDeAhVGxxoKHXaSDK0QjRx6BAgBEAU&amp;url=https://pixabay.com/en/peace-unity-people-together-love-2781732/&amp;psig=AOvVaw1n2Tgvc3To4NxNcowCoXs7&amp;ust=153995884094588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cid:40bab11c-58bb-45df-a5e1-1131292bc912" TargetMode="Externa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5.xml"/><Relationship Id="rId16"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7.jpeg"/><Relationship Id="rId2" Type="http://schemas.openxmlformats.org/officeDocument/2006/relationships/notesSlide" Target="../notesSlides/notesSlide6.xml"/><Relationship Id="rId16"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hyperlink" Target="https://www.google.co.uk/url?sa=i&amp;rct=j&amp;q=&amp;esrc=s&amp;source=images&amp;cd=&amp;ved=&amp;url=https://www.amazon.co.uk/Holes-Louis-Sachar/dp/074754459X&amp;psig=AOvVaw3oOAE1ct7fE4hoIBSa_ITL&amp;ust=1575463960647614" TargetMode="External"/><Relationship Id="rId5" Type="http://schemas.openxmlformats.org/officeDocument/2006/relationships/image" Target="../media/image42.jpe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41.jpeg"/><Relationship Id="rId9" Type="http://schemas.openxmlformats.org/officeDocument/2006/relationships/hyperlink" Target="http://www.google.co.uk/url?sa=i&amp;rct=j&amp;q=&amp;esrc=s&amp;source=images&amp;cd=&amp;cad=rja&amp;uact=8&amp;ved=&amp;url=/url?sa%3Di%26rct%3Dj%26q%3D%26esrc%3Ds%26source%3Dimages%26cd%3D%26ved%3D%26url%3Dhttps://www.amazon.co.uk/Henrys-Freedom-Box-Ellen-Levine/dp/043977733X%26psig%3DAOvVaw0Dc9nebtSmkbXMTFVCxs6h%26ust%3D1575463766572983&amp;psig=AOvVaw0Dc9nebtSmkbXMTFVCxs6h&amp;ust=1575463766572983" TargetMode="External"/><Relationship Id="rId1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32656"/>
            <a:ext cx="7772400" cy="2232248"/>
          </a:xfrm>
        </p:spPr>
        <p:txBody>
          <a:bodyPr>
            <a:normAutofit/>
          </a:bodyPr>
          <a:lstStyle/>
          <a:p>
            <a:r>
              <a:rPr lang="en-GB" dirty="0" smtClean="0"/>
              <a:t>  Welcome to Christ Church </a:t>
            </a:r>
            <a:br>
              <a:rPr lang="en-GB" dirty="0" smtClean="0"/>
            </a:br>
            <a:r>
              <a:rPr lang="en-GB" dirty="0" smtClean="0"/>
              <a:t>CE Primary School.</a:t>
            </a:r>
            <a:br>
              <a:rPr lang="en-GB" dirty="0" smtClean="0"/>
            </a:br>
            <a:r>
              <a:rPr lang="en-GB" dirty="0" smtClean="0"/>
              <a:t> Thank you for coming to visit us. </a:t>
            </a:r>
            <a:endParaRPr lang="en-GB" dirty="0"/>
          </a:p>
        </p:txBody>
      </p:sp>
      <p:sp>
        <p:nvSpPr>
          <p:cNvPr id="3" name="Subtitle 2"/>
          <p:cNvSpPr>
            <a:spLocks noGrp="1"/>
          </p:cNvSpPr>
          <p:nvPr>
            <p:ph type="subTitle" idx="1"/>
          </p:nvPr>
        </p:nvSpPr>
        <p:spPr>
          <a:xfrm>
            <a:off x="683568" y="4941168"/>
            <a:ext cx="8064896" cy="1656184"/>
          </a:xfrm>
        </p:spPr>
        <p:txBody>
          <a:bodyPr>
            <a:normAutofit/>
          </a:bodyPr>
          <a:lstStyle/>
          <a:p>
            <a:r>
              <a:rPr lang="en-GB" sz="4800" dirty="0" smtClean="0">
                <a:solidFill>
                  <a:srgbClr val="0070C0"/>
                </a:solidFill>
              </a:rPr>
              <a:t>We thought we would tell you a little about our school. </a:t>
            </a:r>
            <a:endParaRPr lang="en-GB" sz="4800" dirty="0">
              <a:solidFill>
                <a:srgbClr val="0070C0"/>
              </a:solidFill>
            </a:endParaRPr>
          </a:p>
        </p:txBody>
      </p:sp>
      <p:pic>
        <p:nvPicPr>
          <p:cNvPr id="5" name="Picture 4" descr="C:\Users\Mike\Pictures\school logo0002.JPG"/>
          <p:cNvPicPr/>
          <p:nvPr/>
        </p:nvPicPr>
        <p:blipFill>
          <a:blip r:embed="rId2"/>
          <a:srcRect l="17503" t="5707" r="8335" b="36745"/>
          <a:stretch>
            <a:fillRect/>
          </a:stretch>
        </p:blipFill>
        <p:spPr bwMode="auto">
          <a:xfrm rot="16200000">
            <a:off x="-6796" y="410952"/>
            <a:ext cx="1524745" cy="1368152"/>
          </a:xfrm>
          <a:prstGeom prst="rect">
            <a:avLst/>
          </a:prstGeom>
          <a:noFill/>
          <a:ln w="9525">
            <a:noFill/>
            <a:miter lim="800000"/>
            <a:headEnd/>
            <a:tailEnd/>
          </a:ln>
        </p:spPr>
      </p:pic>
      <p:pic>
        <p:nvPicPr>
          <p:cNvPr id="6" name="Picture 5" descr="See the source image"/>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786472"/>
            <a:ext cx="4352925" cy="1986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5042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700" dirty="0" smtClean="0">
                <a:solidFill>
                  <a:srgbClr val="0070C0"/>
                </a:solidFill>
              </a:rPr>
              <a:t>Diversity is reflected in the curriculum including in art, history, religion and dance. We learn about Indian culture and customs – </a:t>
            </a:r>
            <a:r>
              <a:rPr lang="en-GB" sz="2700" dirty="0" err="1" smtClean="0">
                <a:solidFill>
                  <a:srgbClr val="0070C0"/>
                </a:solidFill>
              </a:rPr>
              <a:t>Rangoli</a:t>
            </a:r>
            <a:r>
              <a:rPr lang="en-GB" sz="2700" dirty="0" smtClean="0">
                <a:solidFill>
                  <a:srgbClr val="0070C0"/>
                </a:solidFill>
              </a:rPr>
              <a:t> patterns, Hinduism and Bhangra.</a:t>
            </a:r>
            <a:endParaRPr lang="en-GB" sz="2700"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rot="5400000">
            <a:off x="125084" y="2636447"/>
            <a:ext cx="3618507" cy="28993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C:\Users\49513\AppData\Local\Microsoft\Windows\INetCache\Content.Outlook\BS7RS6DG\Screenshot_20220608-155545.jpg"/>
          <p:cNvPicPr/>
          <p:nvPr/>
        </p:nvPicPr>
        <p:blipFill rotWithShape="1">
          <a:blip r:embed="rId3">
            <a:extLst>
              <a:ext uri="{28A0092B-C50C-407E-A947-70E740481C1C}">
                <a14:useLocalDpi xmlns:a14="http://schemas.microsoft.com/office/drawing/2010/main" val="0"/>
              </a:ext>
            </a:extLst>
          </a:blip>
          <a:srcRect l="15741" t="45418" r="8148" b="38250"/>
          <a:stretch/>
        </p:blipFill>
        <p:spPr bwMode="auto">
          <a:xfrm>
            <a:off x="4211960" y="4149080"/>
            <a:ext cx="4392488" cy="23042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7" name="Picture 6"/>
          <p:cNvPicPr>
            <a:picLocks noChangeAspect="1"/>
          </p:cNvPicPr>
          <p:nvPr/>
        </p:nvPicPr>
        <p:blipFill>
          <a:blip r:embed="rId4"/>
          <a:stretch>
            <a:fillRect/>
          </a:stretch>
        </p:blipFill>
        <p:spPr>
          <a:xfrm>
            <a:off x="4239105" y="1484784"/>
            <a:ext cx="4365343" cy="22059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50643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2952328"/>
          </a:xfrm>
        </p:spPr>
        <p:txBody>
          <a:bodyPr>
            <a:normAutofit fontScale="90000"/>
          </a:bodyPr>
          <a:lstStyle/>
          <a:p>
            <a:pPr lvl="0"/>
            <a:r>
              <a:rPr lang="en-US" sz="2000" dirty="0"/>
              <a:t>	</a:t>
            </a:r>
            <a:r>
              <a:rPr lang="en-US" sz="2200" dirty="0" smtClean="0"/>
              <a:t>We embrace </a:t>
            </a:r>
            <a:r>
              <a:rPr lang="en-US" sz="2200" dirty="0"/>
              <a:t>difference where all children are equal. We cherish ourselves and each other and form healthy relationships offering respect, kindness and dignity</a:t>
            </a:r>
            <a:r>
              <a:rPr lang="en-US" sz="2200" dirty="0" smtClean="0"/>
              <a:t>. </a:t>
            </a:r>
            <a:br>
              <a:rPr lang="en-US" sz="2200" dirty="0" smtClean="0"/>
            </a:br>
            <a:r>
              <a:rPr lang="en-GB" sz="2200" dirty="0" smtClean="0">
                <a:solidFill>
                  <a:srgbClr val="0070C0"/>
                </a:solidFill>
              </a:rPr>
              <a:t>We develop a strong moral code, we aspire and we hope. We have opportunities to engage in social action and be courageous advocates for change in our local, national and global communities.</a:t>
            </a:r>
            <a:br>
              <a:rPr lang="en-GB" sz="2200" dirty="0" smtClean="0">
                <a:solidFill>
                  <a:srgbClr val="0070C0"/>
                </a:solidFill>
              </a:rPr>
            </a:br>
            <a:r>
              <a:rPr lang="en-GB" sz="3100" dirty="0" smtClean="0"/>
              <a:t/>
            </a:r>
            <a:br>
              <a:rPr lang="en-GB" sz="3100" dirty="0" smtClean="0"/>
            </a:br>
            <a:r>
              <a:rPr lang="en-GB" sz="3100" dirty="0" smtClean="0"/>
              <a:t>          </a:t>
            </a:r>
            <a:r>
              <a:rPr lang="en-GB" sz="2800" i="1" dirty="0" smtClean="0"/>
              <a:t>Show Racism the Red Card                          Holocaust Day</a:t>
            </a:r>
            <a:endParaRPr lang="en-GB" sz="2800" i="1"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56992"/>
            <a:ext cx="5700438" cy="3058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4341947"/>
            <a:ext cx="2577723" cy="2073463"/>
          </a:xfrm>
          <a:prstGeom prst="rect">
            <a:avLst/>
          </a:prstGeom>
          <a:ln>
            <a:noFill/>
          </a:ln>
          <a:effectLst>
            <a:outerShdw blurRad="292100" dist="139700" dir="2700000" algn="tl" rotWithShape="0">
              <a:srgbClr val="333333">
                <a:alpha val="65000"/>
              </a:srgbClr>
            </a:outerShdw>
          </a:effectLst>
        </p:spPr>
      </p:pic>
      <p:pic>
        <p:nvPicPr>
          <p:cNvPr id="6" name="Picture 5" descr="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2110" y="3362771"/>
            <a:ext cx="1302298" cy="7863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54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3024336"/>
          </a:xfrm>
        </p:spPr>
        <p:txBody>
          <a:bodyPr>
            <a:normAutofit fontScale="90000"/>
          </a:bodyPr>
          <a:lstStyle/>
          <a:p>
            <a:pPr lvl="0"/>
            <a:r>
              <a:rPr lang="en-GB" sz="2700" dirty="0" smtClean="0"/>
              <a:t/>
            </a:r>
            <a:br>
              <a:rPr lang="en-GB" sz="2700" dirty="0" smtClean="0"/>
            </a:br>
            <a:r>
              <a:rPr lang="en-GB" sz="2700" dirty="0" smtClean="0"/>
              <a:t>We develop as independent learners with active and creative minds. We have  opportunities to reflect and ask some of the “</a:t>
            </a:r>
            <a:r>
              <a:rPr lang="en-GB" sz="2700" i="1" dirty="0" smtClean="0"/>
              <a:t>big questions</a:t>
            </a:r>
            <a:r>
              <a:rPr lang="en-GB" sz="2700" dirty="0" smtClean="0"/>
              <a:t> “of life – Why do some people not have enough food, running water, a home? Why are we destroying the environment? Why do countries invade others? </a:t>
            </a:r>
            <a:br>
              <a:rPr lang="en-GB" sz="2700" dirty="0" smtClean="0"/>
            </a:br>
            <a:r>
              <a:rPr lang="en-GB" sz="2700" dirty="0" smtClean="0"/>
              <a:t/>
            </a:r>
            <a:br>
              <a:rPr lang="en-GB" sz="2700" dirty="0" smtClean="0"/>
            </a:br>
            <a:r>
              <a:rPr lang="en-GB" sz="2700" dirty="0" smtClean="0">
                <a:solidFill>
                  <a:srgbClr val="0070C0"/>
                </a:solidFill>
              </a:rPr>
              <a:t>At Christ Church we are safe, loved and cared for but we know that conflict and war around the world continues every day. </a:t>
            </a:r>
            <a:br>
              <a:rPr lang="en-GB" sz="2700" dirty="0" smtClean="0">
                <a:solidFill>
                  <a:srgbClr val="0070C0"/>
                </a:solidFill>
              </a:rPr>
            </a:br>
            <a:r>
              <a:rPr lang="en-GB" sz="2700" dirty="0" smtClean="0">
                <a:solidFill>
                  <a:srgbClr val="0070C0"/>
                </a:solidFill>
              </a:rPr>
              <a:t>Please join us in our prayers for others.</a:t>
            </a:r>
            <a:br>
              <a:rPr lang="en-GB" sz="2700" dirty="0" smtClean="0">
                <a:solidFill>
                  <a:srgbClr val="0070C0"/>
                </a:solidFill>
              </a:rPr>
            </a:br>
            <a:endParaRPr lang="en-GB" sz="2700" dirty="0">
              <a:solidFill>
                <a:srgbClr val="0070C0"/>
              </a:solidFill>
            </a:endParaRPr>
          </a:p>
        </p:txBody>
      </p:sp>
      <p:pic>
        <p:nvPicPr>
          <p:cNvPr id="4" name="Picture 4" descr="Image 1 - 2 x UKRAINIAN HEART UKRAINE FLAG VINYL CAR VAN IPAD LAPTOP STICKER PEACE W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3714508"/>
            <a:ext cx="3279874" cy="298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393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4202"/>
          </a:xfrm>
        </p:spPr>
        <p:txBody>
          <a:bodyPr>
            <a:normAutofit/>
          </a:bodyPr>
          <a:lstStyle/>
          <a:p>
            <a:r>
              <a:rPr lang="en-GB" sz="2000" b="1" dirty="0" smtClean="0"/>
              <a:t>Celtic Prayer </a:t>
            </a:r>
            <a:r>
              <a:rPr lang="en-GB" sz="2000" dirty="0" smtClean="0"/>
              <a:t>- Celtic </a:t>
            </a:r>
            <a:r>
              <a:rPr lang="en-GB" sz="2000" dirty="0"/>
              <a:t>Christians sometimes would use </a:t>
            </a:r>
            <a:r>
              <a:rPr lang="en-GB" sz="2000" dirty="0" err="1"/>
              <a:t>Caim</a:t>
            </a:r>
            <a:r>
              <a:rPr lang="en-GB" sz="2000" dirty="0"/>
              <a:t>  prayers, pointing as they turned slowly on the spot, as a way of reminding themselves that they were surrounded by God’s love. </a:t>
            </a:r>
          </a:p>
        </p:txBody>
      </p:sp>
      <p:sp>
        <p:nvSpPr>
          <p:cNvPr id="3" name="Content Placeholder 2"/>
          <p:cNvSpPr>
            <a:spLocks noGrp="1"/>
          </p:cNvSpPr>
          <p:nvPr>
            <p:ph idx="1"/>
          </p:nvPr>
        </p:nvSpPr>
        <p:spPr>
          <a:xfrm>
            <a:off x="457200" y="1844824"/>
            <a:ext cx="8229600" cy="4824536"/>
          </a:xfrm>
        </p:spPr>
        <p:txBody>
          <a:bodyPr>
            <a:normAutofit fontScale="85000" lnSpcReduction="20000"/>
          </a:bodyPr>
          <a:lstStyle/>
          <a:p>
            <a:pPr marL="0" indent="0">
              <a:buNone/>
            </a:pPr>
            <a:r>
              <a:rPr lang="en-GB" dirty="0" smtClean="0"/>
              <a:t>1. </a:t>
            </a:r>
            <a:r>
              <a:rPr lang="en-GB" dirty="0"/>
              <a:t>Circle me Lord. Keep protection near and danger afar </a:t>
            </a:r>
          </a:p>
          <a:p>
            <a:pPr marL="0" indent="0">
              <a:buNone/>
            </a:pPr>
            <a:r>
              <a:rPr lang="en-GB" dirty="0"/>
              <a:t>Be with Ukraine. Keep the people safe and keep danger </a:t>
            </a:r>
            <a:r>
              <a:rPr lang="en-GB" dirty="0" smtClean="0"/>
              <a:t>away. (Lucas) </a:t>
            </a:r>
            <a:endParaRPr lang="en-GB" dirty="0"/>
          </a:p>
          <a:p>
            <a:pPr marL="0" indent="0">
              <a:buNone/>
            </a:pPr>
            <a:r>
              <a:rPr lang="en-GB" dirty="0"/>
              <a:t>2.Circle me Lord. Keep light near and darkness afar </a:t>
            </a:r>
          </a:p>
          <a:p>
            <a:pPr marL="0" indent="0">
              <a:buNone/>
            </a:pPr>
            <a:r>
              <a:rPr lang="en-GB" dirty="0"/>
              <a:t>Be with Ukraine. Show them the light of your love so, it drives the darkness away. </a:t>
            </a:r>
          </a:p>
          <a:p>
            <a:pPr marL="0" indent="0">
              <a:buNone/>
            </a:pPr>
            <a:r>
              <a:rPr lang="en-GB" dirty="0"/>
              <a:t>3. Circle me Lord. Keep peace within, keep evil out.</a:t>
            </a:r>
          </a:p>
          <a:p>
            <a:pPr marL="0" indent="0">
              <a:buNone/>
            </a:pPr>
            <a:r>
              <a:rPr lang="en-GB" dirty="0"/>
              <a:t> Be with Ukraine. Bring peace, stop the war. </a:t>
            </a:r>
          </a:p>
          <a:p>
            <a:pPr marL="0" indent="0">
              <a:buNone/>
            </a:pPr>
            <a:r>
              <a:rPr lang="en-GB" dirty="0"/>
              <a:t>4. Circle me Lord. Keep hope within, keep doubt without. </a:t>
            </a:r>
          </a:p>
          <a:p>
            <a:pPr marL="0" indent="0">
              <a:buNone/>
            </a:pPr>
            <a:r>
              <a:rPr lang="en-GB" dirty="0"/>
              <a:t>Be with Ukraine. Give them hope and keep fear away.</a:t>
            </a:r>
          </a:p>
          <a:p>
            <a:endParaRPr lang="en-GB" dirty="0" smtClean="0"/>
          </a:p>
          <a:p>
            <a:pPr marL="0" indent="0">
              <a:buNone/>
            </a:pPr>
            <a:r>
              <a:rPr lang="en-GB" dirty="0" smtClean="0"/>
              <a:t>School Prayer (</a:t>
            </a:r>
            <a:r>
              <a:rPr lang="en-GB" dirty="0" err="1" smtClean="0"/>
              <a:t>Tercio</a:t>
            </a:r>
            <a:r>
              <a:rPr lang="en-GB" dirty="0" smtClean="0"/>
              <a:t>) </a:t>
            </a:r>
            <a:endParaRPr lang="en-GB" dirty="0"/>
          </a:p>
        </p:txBody>
      </p:sp>
      <p:pic>
        <p:nvPicPr>
          <p:cNvPr id="4" name="Picture 3" descr="Ferry Corsten on Twitter: &quot;Caim, the openings track of my new  #AsAboveSoBelow album, has a special meaning fitting the challenge we're  all facing today. Listen here: https://t.co/S59GLysWPI  https://t.co/e19xjRDisH&quot; /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598366"/>
            <a:ext cx="1259632" cy="125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128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665"/>
            <a:ext cx="7772400" cy="2376264"/>
          </a:xfrm>
        </p:spPr>
        <p:txBody>
          <a:bodyPr>
            <a:noAutofit/>
          </a:bodyPr>
          <a:lstStyle/>
          <a:p>
            <a:r>
              <a:rPr lang="en-GB" sz="2400" b="1" dirty="0" smtClean="0"/>
              <a:t>Our Vision  </a:t>
            </a:r>
            <a:r>
              <a:rPr lang="en-GB" sz="2400" dirty="0"/>
              <a:t/>
            </a:r>
            <a:br>
              <a:rPr lang="en-GB" sz="2400" dirty="0"/>
            </a:br>
            <a:r>
              <a:rPr lang="en-GB" sz="2400" b="1" i="1" dirty="0"/>
              <a:t>Reach for the Stars – Living Life in all its fullness </a:t>
            </a:r>
            <a:r>
              <a:rPr lang="en-GB" sz="2400" dirty="0"/>
              <a:t/>
            </a:r>
            <a:br>
              <a:rPr lang="en-GB" sz="2400" dirty="0"/>
            </a:br>
            <a:r>
              <a:rPr lang="en-GB" sz="2400" dirty="0"/>
              <a:t>Thriving on diversity and underpinned by Christian values, Christ Church is an inclusive school where everyone is welcome and valued. </a:t>
            </a:r>
            <a:r>
              <a:rPr lang="en-GB" sz="2400" dirty="0" smtClean="0"/>
              <a:t/>
            </a:r>
            <a:br>
              <a:rPr lang="en-GB" sz="2400" dirty="0" smtClean="0"/>
            </a:br>
            <a:endParaRPr lang="en-GB" sz="2400" dirty="0"/>
          </a:p>
        </p:txBody>
      </p:sp>
      <p:sp>
        <p:nvSpPr>
          <p:cNvPr id="3" name="Subtitle 2"/>
          <p:cNvSpPr>
            <a:spLocks noGrp="1"/>
          </p:cNvSpPr>
          <p:nvPr>
            <p:ph type="subTitle" idx="1"/>
          </p:nvPr>
        </p:nvSpPr>
        <p:spPr>
          <a:xfrm>
            <a:off x="611560" y="2564903"/>
            <a:ext cx="8064896" cy="4032447"/>
          </a:xfrm>
        </p:spPr>
        <p:txBody>
          <a:bodyPr>
            <a:normAutofit/>
          </a:bodyPr>
          <a:lstStyle/>
          <a:p>
            <a:r>
              <a:rPr lang="en-GB" sz="2600" dirty="0" smtClean="0">
                <a:solidFill>
                  <a:srgbClr val="0070C0"/>
                </a:solidFill>
              </a:rPr>
              <a:t>Today we have 152 children on roll. I say </a:t>
            </a:r>
            <a:r>
              <a:rPr lang="en-GB" sz="2600" i="1" dirty="0" smtClean="0">
                <a:solidFill>
                  <a:srgbClr val="0070C0"/>
                </a:solidFill>
              </a:rPr>
              <a:t>today</a:t>
            </a:r>
            <a:r>
              <a:rPr lang="en-GB" sz="2600" dirty="0" smtClean="0">
                <a:solidFill>
                  <a:srgbClr val="0070C0"/>
                </a:solidFill>
              </a:rPr>
              <a:t> because by the end of the week it will probably change. </a:t>
            </a:r>
          </a:p>
          <a:p>
            <a:r>
              <a:rPr lang="en-GB" sz="2600" dirty="0" smtClean="0">
                <a:solidFill>
                  <a:srgbClr val="0070C0"/>
                </a:solidFill>
              </a:rPr>
              <a:t>We speak 25 different languages and we are all learning Spanish – </a:t>
            </a:r>
            <a:r>
              <a:rPr lang="en-GB" sz="2600" i="1" dirty="0" smtClean="0">
                <a:solidFill>
                  <a:srgbClr val="0070C0"/>
                </a:solidFill>
              </a:rPr>
              <a:t>Buenos </a:t>
            </a:r>
            <a:r>
              <a:rPr lang="en-GB" sz="2600" i="1" dirty="0" err="1" smtClean="0">
                <a:solidFill>
                  <a:srgbClr val="0070C0"/>
                </a:solidFill>
              </a:rPr>
              <a:t>dias</a:t>
            </a:r>
            <a:r>
              <a:rPr lang="en-GB" sz="2600" i="1" dirty="0" smtClean="0">
                <a:solidFill>
                  <a:srgbClr val="0070C0"/>
                </a:solidFill>
              </a:rPr>
              <a:t>.</a:t>
            </a:r>
          </a:p>
          <a:p>
            <a:r>
              <a:rPr lang="en-GB" sz="2600" dirty="0" smtClean="0">
                <a:solidFill>
                  <a:srgbClr val="0070C0"/>
                </a:solidFill>
              </a:rPr>
              <a:t>Since January we have welcomed over 30 new friends to Christ Church from Iran, Iraq, El Salvador, Brazil and Ukraine.</a:t>
            </a:r>
            <a:endParaRPr lang="en-GB" sz="2600" dirty="0">
              <a:solidFill>
                <a:srgbClr val="0070C0"/>
              </a:solidFill>
            </a:endParaRPr>
          </a:p>
          <a:p>
            <a:r>
              <a:rPr lang="en-US" sz="1600" dirty="0" smtClean="0"/>
              <a:t>(</a:t>
            </a:r>
            <a:r>
              <a:rPr lang="en-US" sz="1600" dirty="0" err="1" smtClean="0"/>
              <a:t>Ayma</a:t>
            </a:r>
            <a:r>
              <a:rPr lang="en-US" sz="1600" dirty="0" smtClean="0"/>
              <a:t>, Margo, </a:t>
            </a:r>
            <a:r>
              <a:rPr lang="en-US" sz="1600" dirty="0" err="1" smtClean="0"/>
              <a:t>Maksyum</a:t>
            </a:r>
            <a:r>
              <a:rPr lang="en-US" sz="1600" dirty="0" smtClean="0"/>
              <a:t>, Isaac, </a:t>
            </a:r>
          </a:p>
          <a:p>
            <a:r>
              <a:rPr lang="en-US" sz="1600" dirty="0" smtClean="0"/>
              <a:t>Tara, </a:t>
            </a:r>
            <a:r>
              <a:rPr lang="en-US" sz="1600" dirty="0" err="1" smtClean="0"/>
              <a:t>Pietra</a:t>
            </a:r>
            <a:r>
              <a:rPr lang="en-US" sz="1600" dirty="0" smtClean="0"/>
              <a:t>, Wisdom, Lucas, Fulfil, </a:t>
            </a:r>
            <a:r>
              <a:rPr lang="en-US" sz="1600" dirty="0" err="1" smtClean="0"/>
              <a:t>Rawasi</a:t>
            </a:r>
            <a:r>
              <a:rPr lang="en-US" sz="1600" dirty="0" smtClean="0"/>
              <a:t>, </a:t>
            </a:r>
            <a:r>
              <a:rPr lang="en-US" sz="1600" smtClean="0"/>
              <a:t>D’jeinara</a:t>
            </a:r>
            <a:r>
              <a:rPr lang="en-US" sz="1600" dirty="0" smtClean="0"/>
              <a:t>)</a:t>
            </a:r>
          </a:p>
          <a:p>
            <a:endParaRPr lang="en-GB"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175924"/>
            <a:ext cx="1365920" cy="137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Image result for unity peopl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3407" y="0"/>
            <a:ext cx="1580594" cy="1052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273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2074242"/>
          </a:xfrm>
        </p:spPr>
        <p:txBody>
          <a:bodyPr>
            <a:noAutofit/>
          </a:bodyPr>
          <a:lstStyle/>
          <a:p>
            <a:r>
              <a:rPr lang="en-US" sz="3600" dirty="0" smtClean="0"/>
              <a:t/>
            </a:r>
            <a:br>
              <a:rPr lang="en-US" sz="3600" dirty="0" smtClean="0"/>
            </a:br>
            <a:r>
              <a:rPr lang="en-US" sz="3200" dirty="0" smtClean="0"/>
              <a:t>Our vision is to shepherd each </a:t>
            </a:r>
            <a:br>
              <a:rPr lang="en-US" sz="3200" dirty="0" smtClean="0"/>
            </a:br>
            <a:r>
              <a:rPr lang="en-US" sz="3200" dirty="0" smtClean="0"/>
              <a:t>other in a safe, loving environment, </a:t>
            </a:r>
            <a:br>
              <a:rPr lang="en-US" sz="3200" dirty="0" smtClean="0"/>
            </a:br>
            <a:r>
              <a:rPr lang="en-US" sz="3200" dirty="0" smtClean="0"/>
              <a:t>whilst building a solid foundation </a:t>
            </a:r>
            <a:br>
              <a:rPr lang="en-US" sz="3200" dirty="0" smtClean="0"/>
            </a:br>
            <a:r>
              <a:rPr lang="en-US" sz="3200" dirty="0" smtClean="0"/>
              <a:t>to encourage and inspire us to </a:t>
            </a:r>
            <a:br>
              <a:rPr lang="en-US" sz="3200" dirty="0" smtClean="0"/>
            </a:br>
            <a:r>
              <a:rPr lang="en-US" sz="3200" dirty="0" smtClean="0"/>
              <a:t>reach for our own star. </a:t>
            </a:r>
            <a:r>
              <a:rPr lang="en-US" sz="1200" dirty="0" smtClean="0"/>
              <a:t>(</a:t>
            </a:r>
            <a:r>
              <a:rPr lang="en-US" sz="1200" dirty="0" err="1"/>
              <a:t>T</a:t>
            </a:r>
            <a:r>
              <a:rPr lang="en-US" sz="1200" dirty="0" err="1" smtClean="0"/>
              <a:t>amin</a:t>
            </a:r>
            <a:r>
              <a:rPr lang="en-US" sz="1200" dirty="0" smtClean="0"/>
              <a:t> , </a:t>
            </a:r>
            <a:r>
              <a:rPr lang="en-US" sz="1200" dirty="0" err="1" smtClean="0"/>
              <a:t>Angeola</a:t>
            </a:r>
            <a:r>
              <a:rPr lang="en-US" sz="1200" dirty="0" smtClean="0"/>
              <a:t>,  </a:t>
            </a:r>
            <a:r>
              <a:rPr lang="en-US" sz="1200" dirty="0" err="1" smtClean="0"/>
              <a:t>Ayma</a:t>
            </a:r>
            <a:r>
              <a:rPr lang="en-US" sz="1200" dirty="0" smtClean="0"/>
              <a:t> )</a:t>
            </a:r>
            <a:endParaRPr lang="en-GB" sz="1200" dirty="0"/>
          </a:p>
        </p:txBody>
      </p:sp>
      <p:pic>
        <p:nvPicPr>
          <p:cNvPr id="4" name="Content Placeholder 3" descr="F:\Good+Shepherd+Black (1).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40352" y="0"/>
            <a:ext cx="1403648" cy="2276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age"/>
          <p:cNvPicPr/>
          <p:nvPr/>
        </p:nvPicPr>
        <p:blipFill rotWithShape="1">
          <a:blip r:embed="rId4" cstate="print">
            <a:extLst>
              <a:ext uri="{28A0092B-C50C-407E-A947-70E740481C1C}">
                <a14:useLocalDpi xmlns:a14="http://schemas.microsoft.com/office/drawing/2010/main" val="0"/>
              </a:ext>
            </a:extLst>
          </a:blip>
          <a:srcRect l="18781" t="6869" r="23715"/>
          <a:stretch/>
        </p:blipFill>
        <p:spPr bwMode="auto">
          <a:xfrm>
            <a:off x="179512" y="3068960"/>
            <a:ext cx="2458616" cy="336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t="3739" r="620"/>
          <a:stretch/>
        </p:blipFill>
        <p:spPr bwMode="auto">
          <a:xfrm>
            <a:off x="6295007" y="3068960"/>
            <a:ext cx="2664296" cy="336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descr="T:\+Staff Folders\Photo Albums\Photo Albums 2019-2020\Whole School\Valentine's Disco\IMG_322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7603" y="4620999"/>
            <a:ext cx="2701925" cy="2026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T:\+Staff Folders\Photo Albums\Photo Albums 2019-2020\Whole School\Valentine's Disco\IMG_3226.JPG"/>
          <p:cNvPicPr/>
          <p:nvPr/>
        </p:nvPicPr>
        <p:blipFill rotWithShape="1">
          <a:blip r:embed="rId7" cstate="print">
            <a:extLst>
              <a:ext uri="{28A0092B-C50C-407E-A947-70E740481C1C}">
                <a14:useLocalDpi xmlns:a14="http://schemas.microsoft.com/office/drawing/2010/main" val="0"/>
              </a:ext>
            </a:extLst>
          </a:blip>
          <a:srcRect l="17876" t="1324" b="8457"/>
          <a:stretch/>
        </p:blipFill>
        <p:spPr bwMode="auto">
          <a:xfrm rot="5400000">
            <a:off x="3753064" y="2922651"/>
            <a:ext cx="1628802" cy="1489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38903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90266"/>
          </a:xfrm>
        </p:spPr>
        <p:txBody>
          <a:bodyPr>
            <a:normAutofit fontScale="90000"/>
          </a:bodyPr>
          <a:lstStyle/>
          <a:p>
            <a:r>
              <a:rPr lang="en-GB" b="1" dirty="0" smtClean="0"/>
              <a:t>Values</a:t>
            </a:r>
            <a:r>
              <a:rPr lang="en-GB" dirty="0" smtClean="0"/>
              <a:t/>
            </a:r>
            <a:br>
              <a:rPr lang="en-GB" dirty="0" smtClean="0"/>
            </a:br>
            <a:r>
              <a:rPr lang="en-GB" sz="2700" dirty="0" smtClean="0">
                <a:solidFill>
                  <a:srgbClr val="0070C0"/>
                </a:solidFill>
              </a:rPr>
              <a:t>As a church school our foundations for living and learning are the life and teaching of Jesus Christ. The message of God’s love for all and the Christian values of </a:t>
            </a:r>
            <a:r>
              <a:rPr lang="en-GB" sz="2700" b="1" dirty="0" smtClean="0">
                <a:solidFill>
                  <a:srgbClr val="0070C0"/>
                </a:solidFill>
              </a:rPr>
              <a:t>respect, friendship, love, forgiveness</a:t>
            </a:r>
            <a:r>
              <a:rPr lang="en-GB" sz="2700" dirty="0" smtClean="0">
                <a:solidFill>
                  <a:srgbClr val="0070C0"/>
                </a:solidFill>
              </a:rPr>
              <a:t>, </a:t>
            </a:r>
            <a:r>
              <a:rPr lang="en-GB" sz="2700" b="1" dirty="0" smtClean="0">
                <a:solidFill>
                  <a:srgbClr val="0070C0"/>
                </a:solidFill>
              </a:rPr>
              <a:t>trust, and perseverance, </a:t>
            </a:r>
            <a:r>
              <a:rPr lang="en-GB" sz="2700" dirty="0" smtClean="0">
                <a:solidFill>
                  <a:srgbClr val="0070C0"/>
                </a:solidFill>
              </a:rPr>
              <a:t>are at the heart of all school life.</a:t>
            </a:r>
            <a:endParaRPr lang="en-GB" sz="2700" dirty="0">
              <a:solidFill>
                <a:srgbClr val="0070C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852936"/>
            <a:ext cx="2512913" cy="3597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51447"/>
            <a:ext cx="2592288" cy="1912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437" y="2492896"/>
            <a:ext cx="1495339" cy="1992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054" y="4377834"/>
            <a:ext cx="2773762" cy="20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556559" y="2582906"/>
            <a:ext cx="1872208" cy="1404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7497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06290"/>
          </a:xfrm>
        </p:spPr>
        <p:txBody>
          <a:bodyPr>
            <a:noAutofit/>
          </a:bodyPr>
          <a:lstStyle/>
          <a:p>
            <a:pPr lvl="0"/>
            <a:r>
              <a:rPr lang="en-GB" sz="2800" dirty="0" smtClean="0"/>
              <a:t>We experience the joy and wonder of learning through a</a:t>
            </a:r>
            <a:r>
              <a:rPr lang="en-GB" sz="2800" b="1" dirty="0" smtClean="0"/>
              <a:t> </a:t>
            </a:r>
            <a:r>
              <a:rPr lang="en-GB" sz="2800" dirty="0" smtClean="0"/>
              <a:t>creative and challenging curriculum using the local community and beyond which makes learning vivid, real, enjoyable and fun.</a:t>
            </a:r>
            <a:endParaRPr lang="en-GB" sz="2800" dirty="0"/>
          </a:p>
        </p:txBody>
      </p:sp>
      <p:sp>
        <p:nvSpPr>
          <p:cNvPr id="3" name="Content Placeholder 2"/>
          <p:cNvSpPr>
            <a:spLocks noGrp="1"/>
          </p:cNvSpPr>
          <p:nvPr>
            <p:ph idx="1"/>
          </p:nvPr>
        </p:nvSpPr>
        <p:spPr>
          <a:xfrm>
            <a:off x="457200" y="2708920"/>
            <a:ext cx="8229600" cy="3417243"/>
          </a:xfrm>
        </p:spPr>
        <p:txBody>
          <a:bodyPr/>
          <a:lstStyle/>
          <a:p>
            <a:pPr marL="0" indent="0">
              <a:buNone/>
            </a:pPr>
            <a:r>
              <a:rPr lang="en-GB" dirty="0" smtClean="0">
                <a:solidFill>
                  <a:srgbClr val="0070C0"/>
                </a:solidFill>
              </a:rPr>
              <a:t>                        </a:t>
            </a:r>
            <a:r>
              <a:rPr lang="en-GB" sz="2000" dirty="0" smtClean="0">
                <a:solidFill>
                  <a:srgbClr val="0070C0"/>
                </a:solidFill>
              </a:rPr>
              <a:t>We, (most of us) love singing.</a:t>
            </a:r>
            <a:endParaRPr lang="en-GB" sz="2000" dirty="0">
              <a:solidFill>
                <a:srgbClr val="0070C0"/>
              </a:solidFill>
            </a:endParaRPr>
          </a:p>
        </p:txBody>
      </p:sp>
      <p:pic>
        <p:nvPicPr>
          <p:cNvPr id="3074" name="Picture 2" descr="image/jpeg"/>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l="12180" t="4773" r="13066"/>
          <a:stretch>
            <a:fillRect/>
          </a:stretch>
        </p:blipFill>
        <p:spPr bwMode="auto">
          <a:xfrm>
            <a:off x="6444208" y="4206875"/>
            <a:ext cx="2779712" cy="2657475"/>
          </a:xfrm>
          <a:prstGeom prst="rect">
            <a:avLst/>
          </a:prstGeom>
          <a:noFill/>
          <a:ln>
            <a:noFill/>
          </a:ln>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6" y="3316327"/>
            <a:ext cx="2046202" cy="35933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G_006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3066" y="5301209"/>
            <a:ext cx="4365991" cy="1613326"/>
          </a:xfrm>
          <a:prstGeom prst="rect">
            <a:avLst/>
          </a:prstGeom>
          <a:ln>
            <a:noFill/>
          </a:ln>
          <a:effectLst>
            <a:outerShdw blurRad="292100" dist="139700" dir="2700000" algn="tl" rotWithShape="0">
              <a:srgbClr val="333333">
                <a:alpha val="65000"/>
              </a:srgbClr>
            </a:outerShdw>
          </a:effectLst>
        </p:spPr>
      </p:pic>
      <p:pic>
        <p:nvPicPr>
          <p:cNvPr id="8" name="Picture 7" descr="Image"/>
          <p:cNvPicPr/>
          <p:nvPr/>
        </p:nvPicPr>
        <p:blipFill rotWithShape="1">
          <a:blip r:embed="rId7" cstate="print">
            <a:extLst>
              <a:ext uri="{28A0092B-C50C-407E-A947-70E740481C1C}">
                <a14:useLocalDpi xmlns:a14="http://schemas.microsoft.com/office/drawing/2010/main" val="0"/>
              </a:ext>
            </a:extLst>
          </a:blip>
          <a:srcRect l="13465" t="12188" r="14241" b="22219"/>
          <a:stretch/>
        </p:blipFill>
        <p:spPr bwMode="auto">
          <a:xfrm>
            <a:off x="2001477" y="3624260"/>
            <a:ext cx="2791132" cy="16974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Picture 8" descr="https://pbs.twimg.com/media/FTyCcncXoAUuTO8.jpg:small"/>
          <p:cNvPicPr/>
          <p:nvPr/>
        </p:nvPicPr>
        <p:blipFill rotWithShape="1">
          <a:blip r:embed="rId8" cstate="print">
            <a:extLst>
              <a:ext uri="{28A0092B-C50C-407E-A947-70E740481C1C}">
                <a14:useLocalDpi xmlns:a14="http://schemas.microsoft.com/office/drawing/2010/main" val="0"/>
              </a:ext>
            </a:extLst>
          </a:blip>
          <a:srcRect l="-1" t="12206" r="-195" b="25588"/>
          <a:stretch/>
        </p:blipFill>
        <p:spPr bwMode="auto">
          <a:xfrm>
            <a:off x="4348673" y="3634737"/>
            <a:ext cx="2056220" cy="168693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2" name="Picture 11" descr="Image"/>
          <p:cNvPicPr/>
          <p:nvPr/>
        </p:nvPicPr>
        <p:blipFill rotWithShape="1">
          <a:blip r:embed="rId9" cstate="print">
            <a:extLst>
              <a:ext uri="{28A0092B-C50C-407E-A947-70E740481C1C}">
                <a14:useLocalDpi xmlns:a14="http://schemas.microsoft.com/office/drawing/2010/main" val="0"/>
              </a:ext>
            </a:extLst>
          </a:blip>
          <a:srcRect l="4820" t="2216" r="11085"/>
          <a:stretch/>
        </p:blipFill>
        <p:spPr bwMode="auto">
          <a:xfrm>
            <a:off x="7210465" y="2510194"/>
            <a:ext cx="1848485" cy="161226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a:blip r:embed="rId10"/>
          <a:stretch>
            <a:fillRect/>
          </a:stretch>
        </p:blipFill>
        <p:spPr>
          <a:xfrm>
            <a:off x="6048661" y="2695744"/>
            <a:ext cx="1518036" cy="1828959"/>
          </a:xfrm>
          <a:prstGeom prst="rect">
            <a:avLst/>
          </a:prstGeom>
          <a:ln>
            <a:noFill/>
          </a:ln>
          <a:effectLst>
            <a:outerShdw blurRad="292100" dist="139700" dir="2700000" algn="tl" rotWithShape="0">
              <a:srgbClr val="333333">
                <a:alpha val="65000"/>
              </a:srgbClr>
            </a:outerShdw>
          </a:effectLst>
        </p:spPr>
      </p:pic>
      <p:pic>
        <p:nvPicPr>
          <p:cNvPr id="15" name="Picture 14" descr="Image"/>
          <p:cNvPicPr/>
          <p:nvPr/>
        </p:nvPicPr>
        <p:blipFill rotWithShape="1">
          <a:blip r:embed="rId11" cstate="print">
            <a:extLst>
              <a:ext uri="{28A0092B-C50C-407E-A947-70E740481C1C}">
                <a14:useLocalDpi xmlns:a14="http://schemas.microsoft.com/office/drawing/2010/main" val="0"/>
              </a:ext>
            </a:extLst>
          </a:blip>
          <a:srcRect l="8309" t="13518" r="5752" b="8688"/>
          <a:stretch/>
        </p:blipFill>
        <p:spPr bwMode="auto">
          <a:xfrm>
            <a:off x="-518" y="2146595"/>
            <a:ext cx="2219325" cy="15062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02956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404665"/>
            <a:ext cx="8208912" cy="1656184"/>
          </a:xfrm>
        </p:spPr>
        <p:txBody>
          <a:bodyPr>
            <a:normAutofit/>
          </a:bodyPr>
          <a:lstStyle/>
          <a:p>
            <a:r>
              <a:rPr lang="en-GB" sz="2800" dirty="0" smtClean="0"/>
              <a:t>Our curriculum is designed to include the cultural</a:t>
            </a:r>
            <a:r>
              <a:rPr lang="en-GB" sz="2800" dirty="0"/>
              <a:t>, social and linguistic experiences </a:t>
            </a:r>
            <a:r>
              <a:rPr lang="en-GB" sz="2800" dirty="0" smtClean="0"/>
              <a:t>of everyone. Our lessons are engaging, relevant and respectful.  </a:t>
            </a:r>
            <a:endParaRPr lang="en-GB" sz="2800" dirty="0"/>
          </a:p>
        </p:txBody>
      </p:sp>
      <p:pic>
        <p:nvPicPr>
          <p:cNvPr id="1026" name="Picture 9" descr="ima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672" y="2348880"/>
            <a:ext cx="2052096" cy="406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2" descr="C:\Users\49513\AppData\Local\Microsoft\Windows\INetCache\Content.Outlook\BS7RS6DG\20210617_134225.jpg"/>
          <p:cNvPicPr>
            <a:picLocks noChangeAspect="1" noChangeArrowheads="1"/>
          </p:cNvPicPr>
          <p:nvPr/>
        </p:nvPicPr>
        <p:blipFill>
          <a:blip r:embed="rId3">
            <a:extLst>
              <a:ext uri="{28A0092B-C50C-407E-A947-70E740481C1C}">
                <a14:useLocalDpi xmlns:a14="http://schemas.microsoft.com/office/drawing/2010/main" val="0"/>
              </a:ext>
            </a:extLst>
          </a:blip>
          <a:srcRect l="2049" t="970" r="1808"/>
          <a:stretch>
            <a:fillRect/>
          </a:stretch>
        </p:blipFill>
        <p:spPr bwMode="auto">
          <a:xfrm>
            <a:off x="3131840" y="2348880"/>
            <a:ext cx="2016224" cy="412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cd43d62-2fa3-441e-ba29-6d9eeae8e6cf@eurprd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206728" y="2898766"/>
            <a:ext cx="3953611" cy="2965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96047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849905" y="-4283"/>
            <a:ext cx="3294095" cy="1259596"/>
          </a:xfrm>
          <a:prstGeom prst="rect">
            <a:avLst/>
          </a:prstGeom>
        </p:spPr>
      </p:pic>
      <p:pic>
        <p:nvPicPr>
          <p:cNvPr id="4" name="irc_mi" descr="Description: Image result for Buddha in china"/>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13340" y="4594184"/>
            <a:ext cx="2938892" cy="228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rc_mi" descr="Description: Image result for shang dynas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57898"/>
            <a:ext cx="2967038"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Althea Gibson, Tessa Sanderson, Wilma Rudolph, Florence Griffith-Joyner, Derartu Tulu, Debi Thomas, Sheryl Swoop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1846" y="2766139"/>
            <a:ext cx="3250621" cy="183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11" descr="Mary Seacole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08" y="1481967"/>
            <a:ext cx="1425559" cy="237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49513\AppData\Local\Microsoft\Windows\INetCache\Content.MSO\FE9CF5F6.tmp"/>
          <p:cNvPicPr/>
          <p:nvPr/>
        </p:nvPicPr>
        <p:blipFill>
          <a:blip r:embed="rId8">
            <a:extLst>
              <a:ext uri="{28A0092B-C50C-407E-A947-70E740481C1C}">
                <a14:useLocalDpi xmlns:a14="http://schemas.microsoft.com/office/drawing/2010/main" val="0"/>
              </a:ext>
            </a:extLst>
          </a:blip>
          <a:srcRect/>
          <a:stretch>
            <a:fillRect/>
          </a:stretch>
        </p:blipFill>
        <p:spPr bwMode="auto">
          <a:xfrm>
            <a:off x="3824792" y="1525131"/>
            <a:ext cx="1805371" cy="1246347"/>
          </a:xfrm>
          <a:prstGeom prst="rect">
            <a:avLst/>
          </a:prstGeom>
          <a:noFill/>
          <a:ln>
            <a:noFill/>
          </a:ln>
        </p:spPr>
      </p:pic>
      <p:pic>
        <p:nvPicPr>
          <p:cNvPr id="10" name="Picture 9" descr="No photo description available."/>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67038" y="4598467"/>
            <a:ext cx="3246302" cy="2258698"/>
          </a:xfrm>
          <a:prstGeom prst="rect">
            <a:avLst/>
          </a:prstGeom>
          <a:noFill/>
          <a:ln>
            <a:noFill/>
          </a:ln>
        </p:spPr>
      </p:pic>
      <p:pic>
        <p:nvPicPr>
          <p:cNvPr id="11" name="Picture 10" descr="10 Interesting Facts About The American Civil War | Learnodo Newtonic"/>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3340" y="3244627"/>
            <a:ext cx="2930660" cy="1349557"/>
          </a:xfrm>
          <a:prstGeom prst="rect">
            <a:avLst/>
          </a:prstGeom>
          <a:noFill/>
          <a:ln>
            <a:noFill/>
          </a:ln>
        </p:spPr>
      </p:pic>
      <p:pic>
        <p:nvPicPr>
          <p:cNvPr id="1026" name="Picture 4" descr="Inspirational Quotes: Rosa Parks | Civil Rights Activist"/>
          <p:cNvPicPr>
            <a:picLocks noChangeAspect="1" noChangeArrowheads="1"/>
          </p:cNvPicPr>
          <p:nvPr/>
        </p:nvPicPr>
        <p:blipFill>
          <a:blip r:embed="rId11">
            <a:extLst>
              <a:ext uri="{28A0092B-C50C-407E-A947-70E740481C1C}">
                <a14:useLocalDpi xmlns:a14="http://schemas.microsoft.com/office/drawing/2010/main" val="0"/>
              </a:ext>
            </a:extLst>
          </a:blip>
          <a:srcRect r="12692"/>
          <a:stretch>
            <a:fillRect/>
          </a:stretch>
        </p:blipFill>
        <p:spPr bwMode="auto">
          <a:xfrm>
            <a:off x="1403347" y="1477684"/>
            <a:ext cx="1853923" cy="14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Is Africa a Country or a Continent | Africa art, Africa drawing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11127" y="1268760"/>
            <a:ext cx="1763716" cy="19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rc_mi" descr="Image result for rama and sit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4434" y="1264477"/>
            <a:ext cx="1442776" cy="19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6" descr="https://www.history.org.uk/library/1405/0000/0043/5._Abbasid_Mosque_of_Ibn_Tulun_64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95115" y="2954649"/>
            <a:ext cx="1586731" cy="92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5"/>
          <a:stretch>
            <a:fillRect/>
          </a:stretch>
        </p:blipFill>
        <p:spPr>
          <a:xfrm>
            <a:off x="-1778" y="0"/>
            <a:ext cx="2164526" cy="1464237"/>
          </a:xfrm>
          <a:prstGeom prst="rect">
            <a:avLst/>
          </a:prstGeom>
        </p:spPr>
      </p:pic>
      <p:pic>
        <p:nvPicPr>
          <p:cNvPr id="1029" name="Picture 22" descr="C:\Users\49513\AppData\Local\Microsoft\Windows\INetCache\Content.MSO\4815E34B.tm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3203" y="0"/>
            <a:ext cx="3840050" cy="145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94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solidFill>
                  <a:srgbClr val="0070C0"/>
                </a:solidFill>
              </a:rPr>
              <a:t>We love reading stories from other cultures and about other families’ customs and experiences. </a:t>
            </a:r>
            <a:endParaRPr lang="en-GB" sz="3200" dirty="0">
              <a:solidFill>
                <a:srgbClr val="0070C0"/>
              </a:solidFill>
            </a:endParaRPr>
          </a:p>
        </p:txBody>
      </p:sp>
      <p:pic>
        <p:nvPicPr>
          <p:cNvPr id="4" name="Picture 3" descr="C:\Users\49513\AppData\Local\Microsoft\Windows\INetCache\Content.MSO\DB7037F5.tm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72216"/>
            <a:ext cx="2230913" cy="2985784"/>
          </a:xfrm>
          <a:prstGeom prst="rect">
            <a:avLst/>
          </a:prstGeom>
          <a:noFill/>
          <a:ln>
            <a:noFill/>
          </a:ln>
        </p:spPr>
      </p:pic>
      <p:pic>
        <p:nvPicPr>
          <p:cNvPr id="5" name="Picture 4" descr=" Hair Love "/>
          <p:cNvPicPr/>
          <p:nvPr/>
        </p:nvPicPr>
        <p:blipFill>
          <a:blip r:embed="rId4">
            <a:extLst>
              <a:ext uri="{28A0092B-C50C-407E-A947-70E740481C1C}">
                <a14:useLocalDpi xmlns:a14="http://schemas.microsoft.com/office/drawing/2010/main" val="0"/>
              </a:ext>
            </a:extLst>
          </a:blip>
          <a:srcRect/>
          <a:stretch>
            <a:fillRect/>
          </a:stretch>
        </p:blipFill>
        <p:spPr bwMode="auto">
          <a:xfrm>
            <a:off x="7027375" y="2586678"/>
            <a:ext cx="2116626" cy="1388789"/>
          </a:xfrm>
          <a:prstGeom prst="rect">
            <a:avLst/>
          </a:prstGeom>
          <a:noFill/>
          <a:ln>
            <a:noFill/>
          </a:ln>
        </p:spPr>
      </p:pic>
      <p:pic>
        <p:nvPicPr>
          <p:cNvPr id="2053" name="Picture 13" descr="https://encrypted-tbn0.gstatic.com/images?q=tbn:ANd9GcQYSbZuaM0VvDPPHb8tYkW4MVlIHQMRJpE5WncxwIIWTmn6irp3FV_hzutkwfU&amp;usqp=C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59683"/>
            <a:ext cx="2846671" cy="233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descr="C:\Users\49513\AppData\Local\Microsoft\Windows\INetCache\Content.MSO\76D3A5FF.t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6991" y="3872217"/>
            <a:ext cx="2347010" cy="298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5" descr="C:\Users\49513\AppData\Local\Microsoft\Windows\INetCache\Content.MSO\4C84411D.t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8155" y="3890198"/>
            <a:ext cx="2331230" cy="296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oem Analysis - &amp;#39;The British&amp;#39; by Benjamin Zephaniah | Teaching Resources"/>
          <p:cNvPicPr/>
          <p:nvPr/>
        </p:nvPicPr>
        <p:blipFill rotWithShape="1">
          <a:blip r:embed="rId8" cstate="print">
            <a:extLst>
              <a:ext uri="{28A0092B-C50C-407E-A947-70E740481C1C}">
                <a14:useLocalDpi xmlns:a14="http://schemas.microsoft.com/office/drawing/2010/main" val="0"/>
              </a:ext>
            </a:extLst>
          </a:blip>
          <a:srcRect t="11811" r="-305" b="11813"/>
          <a:stretch/>
        </p:blipFill>
        <p:spPr bwMode="auto">
          <a:xfrm>
            <a:off x="5555436" y="1340232"/>
            <a:ext cx="2007382" cy="949348"/>
          </a:xfrm>
          <a:prstGeom prst="rect">
            <a:avLst/>
          </a:prstGeom>
          <a:noFill/>
          <a:ln>
            <a:noFill/>
          </a:ln>
          <a:extLst>
            <a:ext uri="{53640926-AAD7-44D8-BBD7-CCE9431645EC}">
              <a14:shadowObscured xmlns:a14="http://schemas.microsoft.com/office/drawing/2010/main"/>
            </a:ext>
          </a:extLst>
        </p:spPr>
      </p:pic>
      <p:pic>
        <p:nvPicPr>
          <p:cNvPr id="15" name="irc_mi" descr="Image result for henry's freedom box">
            <a:hlinkClick r:id="rId9" tgtFrame="&quot;_blank&quo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7264" y="3890198"/>
            <a:ext cx="2384287" cy="2967802"/>
          </a:xfrm>
          <a:prstGeom prst="rect">
            <a:avLst/>
          </a:prstGeom>
          <a:noFill/>
          <a:ln>
            <a:noFill/>
          </a:ln>
        </p:spPr>
      </p:pic>
      <p:pic>
        <p:nvPicPr>
          <p:cNvPr id="16" name="irc_mi" descr="Image result for Holes front cover">
            <a:hlinkClick r:id="rId11" tgtFrame="&quot;_blank&quo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26094" y="1559683"/>
            <a:ext cx="1457874" cy="2322502"/>
          </a:xfrm>
          <a:prstGeom prst="rect">
            <a:avLst/>
          </a:prstGeom>
          <a:noFill/>
          <a:ln>
            <a:noFill/>
          </a:ln>
        </p:spPr>
      </p:pic>
      <p:pic>
        <p:nvPicPr>
          <p:cNvPr id="2052" name="Picture 2" descr="Description: https://images.gr-assets.com/books/1394430397l/2138499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187" y="2113570"/>
            <a:ext cx="1382698" cy="17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3" descr="Shaman's Apprentice: A Tale of the Amazon Rain Forest Reading Rainbow Book:  Amazon.co.uk: Cherry, Lynne, Plotkin, Mark, Cherry, Lynne: Book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3968" y="2275400"/>
            <a:ext cx="1347730" cy="160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5"/>
          <a:stretch>
            <a:fillRect/>
          </a:stretch>
        </p:blipFill>
        <p:spPr>
          <a:xfrm>
            <a:off x="4290457" y="1327882"/>
            <a:ext cx="1290072" cy="947518"/>
          </a:xfrm>
          <a:prstGeom prst="rect">
            <a:avLst/>
          </a:prstGeom>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69307" y="1340232"/>
            <a:ext cx="1527637" cy="1304815"/>
          </a:xfrm>
          <a:prstGeom prst="rect">
            <a:avLst/>
          </a:prstGeom>
        </p:spPr>
      </p:pic>
    </p:spTree>
    <p:extLst>
      <p:ext uri="{BB962C8B-B14F-4D97-AF65-F5344CB8AC3E}">
        <p14:creationId xmlns:p14="http://schemas.microsoft.com/office/powerpoint/2010/main" val="703061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ormAutofit/>
          </a:bodyPr>
          <a:lstStyle/>
          <a:p>
            <a:r>
              <a:rPr lang="en-GB" sz="2800" dirty="0" smtClean="0"/>
              <a:t>We celebrate Chinese New Year. We learn about Buddhism and the art of paper folding -  </a:t>
            </a:r>
            <a:r>
              <a:rPr lang="en-GB" sz="2800" i="1" dirty="0" smtClean="0"/>
              <a:t>origami</a:t>
            </a:r>
            <a:r>
              <a:rPr lang="en-GB" sz="2800" dirty="0" smtClean="0"/>
              <a:t>.  </a:t>
            </a:r>
            <a:endParaRPr lang="en-GB" sz="2800" dirty="0"/>
          </a:p>
        </p:txBody>
      </p:sp>
      <p:pic>
        <p:nvPicPr>
          <p:cNvPr id="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628800"/>
            <a:ext cx="5381176" cy="485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397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930</Words>
  <Application>Microsoft Office PowerPoint</Application>
  <PresentationFormat>On-screen Show (4:3)</PresentationFormat>
  <Paragraphs>53</Paragraphs>
  <Slides>13</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  Welcome to Christ Church  CE Primary School.  Thank you for coming to visit us. </vt:lpstr>
      <vt:lpstr>Our Vision   Reach for the Stars – Living Life in all its fullness  Thriving on diversity and underpinned by Christian values, Christ Church is an inclusive school where everyone is welcome and valued.  </vt:lpstr>
      <vt:lpstr> Our vision is to shepherd each  other in a safe, loving environment,  whilst building a solid foundation  to encourage and inspire us to  reach for our own star. (Tamin , Angeola,  Ayma )</vt:lpstr>
      <vt:lpstr>Values As a church school our foundations for living and learning are the life and teaching of Jesus Christ. The message of God’s love for all and the Christian values of respect, friendship, love, forgiveness, trust, and perseverance, are at the heart of all school life.</vt:lpstr>
      <vt:lpstr>We experience the joy and wonder of learning through a creative and challenging curriculum using the local community and beyond which makes learning vivid, real, enjoyable and fun.</vt:lpstr>
      <vt:lpstr>Our curriculum is designed to include the cultural, social and linguistic experiences of everyone. Our lessons are engaging, relevant and respectful.  </vt:lpstr>
      <vt:lpstr>PowerPoint Presentation</vt:lpstr>
      <vt:lpstr>We love reading stories from other cultures and about other families’ customs and experiences. </vt:lpstr>
      <vt:lpstr>We celebrate Chinese New Year. We learn about Buddhism and the art of paper folding -  origami.  </vt:lpstr>
      <vt:lpstr>Diversity is reflected in the curriculum including in art, history, religion and dance. We learn about Indian culture and customs – Rangoli patterns, Hinduism and Bhangra.</vt:lpstr>
      <vt:lpstr> We embrace difference where all children are equal. We cherish ourselves and each other and form healthy relationships offering respect, kindness and dignity.  We develop a strong moral code, we aspire and we hope. We have opportunities to engage in social action and be courageous advocates for change in our local, national and global communities.            Show Racism the Red Card                          Holocaust Day</vt:lpstr>
      <vt:lpstr> We develop as independent learners with active and creative minds. We have  opportunities to reflect and ask some of the “big questions “of life – Why do some people not have enough food, running water, a home? Why are we destroying the environment? Why do countries invade others?   At Christ Church we are safe, loved and cared for but we know that conflict and war around the world continues every day.  Please join us in our prayers for others. </vt:lpstr>
      <vt:lpstr>Celtic Prayer - Celtic Christians sometimes would use Caim  prayers, pointing as they turned slowly on the spot, as a way of reminding themselves that they were surrounded by God’s love.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Furno, Sandra</dc:creator>
  <cp:lastModifiedBy>Scott, Karen</cp:lastModifiedBy>
  <cp:revision>51</cp:revision>
  <cp:lastPrinted>2022-06-09T07:31:16Z</cp:lastPrinted>
  <dcterms:created xsi:type="dcterms:W3CDTF">2022-06-05T16:33:34Z</dcterms:created>
  <dcterms:modified xsi:type="dcterms:W3CDTF">2022-10-20T13:49:06Z</dcterms:modified>
</cp:coreProperties>
</file>